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2" r:id="rId7"/>
    <p:sldId id="263" r:id="rId8"/>
    <p:sldId id="264" r:id="rId9"/>
    <p:sldId id="275" r:id="rId10"/>
    <p:sldId id="265" r:id="rId11"/>
    <p:sldId id="267" r:id="rId12"/>
    <p:sldId id="268" r:id="rId13"/>
    <p:sldId id="269" r:id="rId14"/>
    <p:sldId id="270" r:id="rId15"/>
    <p:sldId id="272" r:id="rId16"/>
    <p:sldId id="273" r:id="rId17"/>
    <p:sldId id="274" r:id="rId18"/>
    <p:sldId id="276" r:id="rId19"/>
  </p:sldIdLst>
  <p:sldSz cx="27432000" cy="3657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26" d="100"/>
          <a:sy n="26" d="100"/>
        </p:scale>
        <p:origin x="984" y="-3016"/>
      </p:cViewPr>
      <p:guideLst>
        <p:guide orient="horz" pos="1152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408ed367b_0_1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408ed36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d43377f6_0_4: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d43377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408ed367b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408ed36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408ed367b_0_3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408ed36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0af70014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0af700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f706932e5_0_18: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f706932e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f706932e5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f706932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35133" y="5294765"/>
            <a:ext cx="25561802" cy="1459627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36976"/>
            </a:lvl1pPr>
            <a:lvl2pPr lvl="1" algn="ctr">
              <a:spcBef>
                <a:spcPts val="0"/>
              </a:spcBef>
              <a:spcAft>
                <a:spcPts val="0"/>
              </a:spcAft>
              <a:buSzPts val="5200"/>
              <a:buNone/>
              <a:defRPr sz="36976"/>
            </a:lvl2pPr>
            <a:lvl3pPr lvl="2" algn="ctr">
              <a:spcBef>
                <a:spcPts val="0"/>
              </a:spcBef>
              <a:spcAft>
                <a:spcPts val="0"/>
              </a:spcAft>
              <a:buSzPts val="5200"/>
              <a:buNone/>
              <a:defRPr sz="36976"/>
            </a:lvl3pPr>
            <a:lvl4pPr lvl="3" algn="ctr">
              <a:spcBef>
                <a:spcPts val="0"/>
              </a:spcBef>
              <a:spcAft>
                <a:spcPts val="0"/>
              </a:spcAft>
              <a:buSzPts val="5200"/>
              <a:buNone/>
              <a:defRPr sz="36976"/>
            </a:lvl4pPr>
            <a:lvl5pPr lvl="4" algn="ctr">
              <a:spcBef>
                <a:spcPts val="0"/>
              </a:spcBef>
              <a:spcAft>
                <a:spcPts val="0"/>
              </a:spcAft>
              <a:buSzPts val="5200"/>
              <a:buNone/>
              <a:defRPr sz="36976"/>
            </a:lvl5pPr>
            <a:lvl6pPr lvl="5" algn="ctr">
              <a:spcBef>
                <a:spcPts val="0"/>
              </a:spcBef>
              <a:spcAft>
                <a:spcPts val="0"/>
              </a:spcAft>
              <a:buSzPts val="5200"/>
              <a:buNone/>
              <a:defRPr sz="36976"/>
            </a:lvl6pPr>
            <a:lvl7pPr lvl="6" algn="ctr">
              <a:spcBef>
                <a:spcPts val="0"/>
              </a:spcBef>
              <a:spcAft>
                <a:spcPts val="0"/>
              </a:spcAft>
              <a:buSzPts val="5200"/>
              <a:buNone/>
              <a:defRPr sz="36976"/>
            </a:lvl7pPr>
            <a:lvl8pPr lvl="7" algn="ctr">
              <a:spcBef>
                <a:spcPts val="0"/>
              </a:spcBef>
              <a:spcAft>
                <a:spcPts val="0"/>
              </a:spcAft>
              <a:buSzPts val="5200"/>
              <a:buNone/>
              <a:defRPr sz="36976"/>
            </a:lvl8pPr>
            <a:lvl9pPr lvl="8" algn="ctr">
              <a:spcBef>
                <a:spcPts val="0"/>
              </a:spcBef>
              <a:spcAft>
                <a:spcPts val="0"/>
              </a:spcAft>
              <a:buSzPts val="5200"/>
              <a:buNone/>
              <a:defRPr sz="36976"/>
            </a:lvl9pPr>
          </a:lstStyle>
          <a:p>
            <a:endParaRPr/>
          </a:p>
        </p:txBody>
      </p:sp>
      <p:sp>
        <p:nvSpPr>
          <p:cNvPr id="11" name="Google Shape;11;p2"/>
          <p:cNvSpPr txBox="1">
            <a:spLocks noGrp="1"/>
          </p:cNvSpPr>
          <p:nvPr>
            <p:ph type="subTitle" idx="1"/>
          </p:nvPr>
        </p:nvSpPr>
        <p:spPr>
          <a:xfrm>
            <a:off x="935107" y="20153789"/>
            <a:ext cx="25561802" cy="563627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9912"/>
            </a:lvl1pPr>
            <a:lvl2pPr lvl="1" algn="ctr">
              <a:lnSpc>
                <a:spcPct val="100000"/>
              </a:lnSpc>
              <a:spcBef>
                <a:spcPts val="0"/>
              </a:spcBef>
              <a:spcAft>
                <a:spcPts val="0"/>
              </a:spcAft>
              <a:buSzPts val="2800"/>
              <a:buNone/>
              <a:defRPr sz="19912"/>
            </a:lvl2pPr>
            <a:lvl3pPr lvl="2" algn="ctr">
              <a:lnSpc>
                <a:spcPct val="100000"/>
              </a:lnSpc>
              <a:spcBef>
                <a:spcPts val="0"/>
              </a:spcBef>
              <a:spcAft>
                <a:spcPts val="0"/>
              </a:spcAft>
              <a:buSzPts val="2800"/>
              <a:buNone/>
              <a:defRPr sz="19912"/>
            </a:lvl3pPr>
            <a:lvl4pPr lvl="3" algn="ctr">
              <a:lnSpc>
                <a:spcPct val="100000"/>
              </a:lnSpc>
              <a:spcBef>
                <a:spcPts val="0"/>
              </a:spcBef>
              <a:spcAft>
                <a:spcPts val="0"/>
              </a:spcAft>
              <a:buSzPts val="2800"/>
              <a:buNone/>
              <a:defRPr sz="19912"/>
            </a:lvl4pPr>
            <a:lvl5pPr lvl="4" algn="ctr">
              <a:lnSpc>
                <a:spcPct val="100000"/>
              </a:lnSpc>
              <a:spcBef>
                <a:spcPts val="0"/>
              </a:spcBef>
              <a:spcAft>
                <a:spcPts val="0"/>
              </a:spcAft>
              <a:buSzPts val="2800"/>
              <a:buNone/>
              <a:defRPr sz="19912"/>
            </a:lvl5pPr>
            <a:lvl6pPr lvl="5" algn="ctr">
              <a:lnSpc>
                <a:spcPct val="100000"/>
              </a:lnSpc>
              <a:spcBef>
                <a:spcPts val="0"/>
              </a:spcBef>
              <a:spcAft>
                <a:spcPts val="0"/>
              </a:spcAft>
              <a:buSzPts val="2800"/>
              <a:buNone/>
              <a:defRPr sz="19912"/>
            </a:lvl6pPr>
            <a:lvl7pPr lvl="6" algn="ctr">
              <a:lnSpc>
                <a:spcPct val="100000"/>
              </a:lnSpc>
              <a:spcBef>
                <a:spcPts val="0"/>
              </a:spcBef>
              <a:spcAft>
                <a:spcPts val="0"/>
              </a:spcAft>
              <a:buSzPts val="2800"/>
              <a:buNone/>
              <a:defRPr sz="19912"/>
            </a:lvl7pPr>
            <a:lvl8pPr lvl="7" algn="ctr">
              <a:lnSpc>
                <a:spcPct val="100000"/>
              </a:lnSpc>
              <a:spcBef>
                <a:spcPts val="0"/>
              </a:spcBef>
              <a:spcAft>
                <a:spcPts val="0"/>
              </a:spcAft>
              <a:buSzPts val="2800"/>
              <a:buNone/>
              <a:defRPr sz="19912"/>
            </a:lvl8pPr>
            <a:lvl9pPr lvl="8" algn="ctr">
              <a:lnSpc>
                <a:spcPct val="100000"/>
              </a:lnSpc>
              <a:spcBef>
                <a:spcPts val="0"/>
              </a:spcBef>
              <a:spcAft>
                <a:spcPts val="0"/>
              </a:spcAft>
              <a:buSzPts val="2800"/>
              <a:buNone/>
              <a:defRPr sz="19912"/>
            </a:lvl9pPr>
          </a:lstStyle>
          <a:p>
            <a:endParaRPr/>
          </a:p>
        </p:txBody>
      </p:sp>
      <p:sp>
        <p:nvSpPr>
          <p:cNvPr id="12" name="Google Shape;12;p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935107" y="7865789"/>
            <a:ext cx="25561802" cy="1396267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85332"/>
            </a:lvl1pPr>
            <a:lvl2pPr lvl="1" algn="ctr">
              <a:spcBef>
                <a:spcPts val="0"/>
              </a:spcBef>
              <a:spcAft>
                <a:spcPts val="0"/>
              </a:spcAft>
              <a:buSzPts val="12000"/>
              <a:buNone/>
              <a:defRPr sz="85332"/>
            </a:lvl2pPr>
            <a:lvl3pPr lvl="2" algn="ctr">
              <a:spcBef>
                <a:spcPts val="0"/>
              </a:spcBef>
              <a:spcAft>
                <a:spcPts val="0"/>
              </a:spcAft>
              <a:buSzPts val="12000"/>
              <a:buNone/>
              <a:defRPr sz="85332"/>
            </a:lvl3pPr>
            <a:lvl4pPr lvl="3" algn="ctr">
              <a:spcBef>
                <a:spcPts val="0"/>
              </a:spcBef>
              <a:spcAft>
                <a:spcPts val="0"/>
              </a:spcAft>
              <a:buSzPts val="12000"/>
              <a:buNone/>
              <a:defRPr sz="85332"/>
            </a:lvl4pPr>
            <a:lvl5pPr lvl="4" algn="ctr">
              <a:spcBef>
                <a:spcPts val="0"/>
              </a:spcBef>
              <a:spcAft>
                <a:spcPts val="0"/>
              </a:spcAft>
              <a:buSzPts val="12000"/>
              <a:buNone/>
              <a:defRPr sz="85332"/>
            </a:lvl5pPr>
            <a:lvl6pPr lvl="5" algn="ctr">
              <a:spcBef>
                <a:spcPts val="0"/>
              </a:spcBef>
              <a:spcAft>
                <a:spcPts val="0"/>
              </a:spcAft>
              <a:buSzPts val="12000"/>
              <a:buNone/>
              <a:defRPr sz="85332"/>
            </a:lvl6pPr>
            <a:lvl7pPr lvl="6" algn="ctr">
              <a:spcBef>
                <a:spcPts val="0"/>
              </a:spcBef>
              <a:spcAft>
                <a:spcPts val="0"/>
              </a:spcAft>
              <a:buSzPts val="12000"/>
              <a:buNone/>
              <a:defRPr sz="85332"/>
            </a:lvl7pPr>
            <a:lvl8pPr lvl="7" algn="ctr">
              <a:spcBef>
                <a:spcPts val="0"/>
              </a:spcBef>
              <a:spcAft>
                <a:spcPts val="0"/>
              </a:spcAft>
              <a:buSzPts val="12000"/>
              <a:buNone/>
              <a:defRPr sz="85332"/>
            </a:lvl8pPr>
            <a:lvl9pPr lvl="8" algn="ctr">
              <a:spcBef>
                <a:spcPts val="0"/>
              </a:spcBef>
              <a:spcAft>
                <a:spcPts val="0"/>
              </a:spcAft>
              <a:buSzPts val="12000"/>
              <a:buNone/>
              <a:defRPr sz="85332"/>
            </a:lvl9pPr>
          </a:lstStyle>
          <a:p>
            <a:r>
              <a:t>xx%</a:t>
            </a:r>
          </a:p>
        </p:txBody>
      </p:sp>
      <p:sp>
        <p:nvSpPr>
          <p:cNvPr id="46" name="Google Shape;46;p11"/>
          <p:cNvSpPr txBox="1">
            <a:spLocks noGrp="1"/>
          </p:cNvSpPr>
          <p:nvPr>
            <p:ph type="body" idx="1"/>
          </p:nvPr>
        </p:nvSpPr>
        <p:spPr>
          <a:xfrm>
            <a:off x="935107" y="22415833"/>
            <a:ext cx="25561802" cy="9250134"/>
          </a:xfrm>
          <a:prstGeom prst="rect">
            <a:avLst/>
          </a:prstGeom>
        </p:spPr>
        <p:txBody>
          <a:bodyPr spcFirstLastPara="1" wrap="square" lIns="91425" tIns="91425" rIns="91425" bIns="91425" anchor="t" anchorCtr="0">
            <a:normAutofit/>
          </a:bodyPr>
          <a:lstStyle>
            <a:lvl1pPr marL="3251104" lvl="0" indent="-2438326" algn="ctr">
              <a:spcBef>
                <a:spcPts val="0"/>
              </a:spcBef>
              <a:spcAft>
                <a:spcPts val="0"/>
              </a:spcAft>
              <a:buSzPts val="1800"/>
              <a:buChar char="●"/>
              <a:defRPr/>
            </a:lvl1pPr>
            <a:lvl2pPr marL="6502216" lvl="1" indent="-2257714" algn="ctr">
              <a:spcBef>
                <a:spcPts val="0"/>
              </a:spcBef>
              <a:spcAft>
                <a:spcPts val="0"/>
              </a:spcAft>
              <a:buSzPts val="1400"/>
              <a:buChar char="○"/>
              <a:defRPr/>
            </a:lvl2pPr>
            <a:lvl3pPr marL="9753318" lvl="2" indent="-2257714" algn="ctr">
              <a:spcBef>
                <a:spcPts val="0"/>
              </a:spcBef>
              <a:spcAft>
                <a:spcPts val="0"/>
              </a:spcAft>
              <a:buSzPts val="1400"/>
              <a:buChar char="■"/>
              <a:defRPr/>
            </a:lvl3pPr>
            <a:lvl4pPr marL="13004422" lvl="3" indent="-2257714" algn="ctr">
              <a:spcBef>
                <a:spcPts val="0"/>
              </a:spcBef>
              <a:spcAft>
                <a:spcPts val="0"/>
              </a:spcAft>
              <a:buSzPts val="1400"/>
              <a:buChar char="●"/>
              <a:defRPr/>
            </a:lvl4pPr>
            <a:lvl5pPr marL="16255524" lvl="4" indent="-2257714" algn="ctr">
              <a:spcBef>
                <a:spcPts val="0"/>
              </a:spcBef>
              <a:spcAft>
                <a:spcPts val="0"/>
              </a:spcAft>
              <a:buSzPts val="1400"/>
              <a:buChar char="○"/>
              <a:defRPr/>
            </a:lvl5pPr>
            <a:lvl6pPr marL="19506640" lvl="5" indent="-2257714" algn="ctr">
              <a:spcBef>
                <a:spcPts val="0"/>
              </a:spcBef>
              <a:spcAft>
                <a:spcPts val="0"/>
              </a:spcAft>
              <a:buSzPts val="1400"/>
              <a:buChar char="■"/>
              <a:defRPr/>
            </a:lvl6pPr>
            <a:lvl7pPr marL="22757740" lvl="6" indent="-2257714" algn="ctr">
              <a:spcBef>
                <a:spcPts val="0"/>
              </a:spcBef>
              <a:spcAft>
                <a:spcPts val="0"/>
              </a:spcAft>
              <a:buSzPts val="1400"/>
              <a:buChar char="●"/>
              <a:defRPr/>
            </a:lvl7pPr>
            <a:lvl8pPr marL="26008848" lvl="7" indent="-2257714" algn="ctr">
              <a:spcBef>
                <a:spcPts val="0"/>
              </a:spcBef>
              <a:spcAft>
                <a:spcPts val="0"/>
              </a:spcAft>
              <a:buSzPts val="1400"/>
              <a:buChar char="○"/>
              <a:defRPr/>
            </a:lvl8pPr>
            <a:lvl9pPr marL="29259954" lvl="8" indent="-2257714"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35107" y="15294945"/>
            <a:ext cx="25561802" cy="5986134"/>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25600"/>
            </a:lvl1pPr>
            <a:lvl2pPr lvl="1" algn="ctr">
              <a:spcBef>
                <a:spcPts val="0"/>
              </a:spcBef>
              <a:spcAft>
                <a:spcPts val="0"/>
              </a:spcAft>
              <a:buSzPts val="3600"/>
              <a:buNone/>
              <a:defRPr sz="25600"/>
            </a:lvl2pPr>
            <a:lvl3pPr lvl="2" algn="ctr">
              <a:spcBef>
                <a:spcPts val="0"/>
              </a:spcBef>
              <a:spcAft>
                <a:spcPts val="0"/>
              </a:spcAft>
              <a:buSzPts val="3600"/>
              <a:buNone/>
              <a:defRPr sz="25600"/>
            </a:lvl3pPr>
            <a:lvl4pPr lvl="3" algn="ctr">
              <a:spcBef>
                <a:spcPts val="0"/>
              </a:spcBef>
              <a:spcAft>
                <a:spcPts val="0"/>
              </a:spcAft>
              <a:buSzPts val="3600"/>
              <a:buNone/>
              <a:defRPr sz="25600"/>
            </a:lvl4pPr>
            <a:lvl5pPr lvl="4" algn="ctr">
              <a:spcBef>
                <a:spcPts val="0"/>
              </a:spcBef>
              <a:spcAft>
                <a:spcPts val="0"/>
              </a:spcAft>
              <a:buSzPts val="3600"/>
              <a:buNone/>
              <a:defRPr sz="25600"/>
            </a:lvl5pPr>
            <a:lvl6pPr lvl="5" algn="ctr">
              <a:spcBef>
                <a:spcPts val="0"/>
              </a:spcBef>
              <a:spcAft>
                <a:spcPts val="0"/>
              </a:spcAft>
              <a:buSzPts val="3600"/>
              <a:buNone/>
              <a:defRPr sz="25600"/>
            </a:lvl6pPr>
            <a:lvl7pPr lvl="6" algn="ctr">
              <a:spcBef>
                <a:spcPts val="0"/>
              </a:spcBef>
              <a:spcAft>
                <a:spcPts val="0"/>
              </a:spcAft>
              <a:buSzPts val="3600"/>
              <a:buNone/>
              <a:defRPr sz="25600"/>
            </a:lvl7pPr>
            <a:lvl8pPr lvl="7" algn="ctr">
              <a:spcBef>
                <a:spcPts val="0"/>
              </a:spcBef>
              <a:spcAft>
                <a:spcPts val="0"/>
              </a:spcAft>
              <a:buSzPts val="3600"/>
              <a:buNone/>
              <a:defRPr sz="25600"/>
            </a:lvl8pPr>
            <a:lvl9pPr lvl="8" algn="ctr">
              <a:spcBef>
                <a:spcPts val="0"/>
              </a:spcBef>
              <a:spcAft>
                <a:spcPts val="0"/>
              </a:spcAft>
              <a:buSzPts val="3600"/>
              <a:buNone/>
              <a:defRPr sz="25600"/>
            </a:lvl9pPr>
          </a:lstStyle>
          <a:p>
            <a:endParaRPr/>
          </a:p>
        </p:txBody>
      </p:sp>
      <p:sp>
        <p:nvSpPr>
          <p:cNvPr id="15" name="Google Shape;15;p3"/>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935105"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3" name="Google Shape;23;p5"/>
          <p:cNvSpPr txBox="1">
            <a:spLocks noGrp="1"/>
          </p:cNvSpPr>
          <p:nvPr>
            <p:ph type="body" idx="2"/>
          </p:nvPr>
        </p:nvSpPr>
        <p:spPr>
          <a:xfrm>
            <a:off x="14497207" y="8195376"/>
            <a:ext cx="11999702" cy="24294400"/>
          </a:xfrm>
          <a:prstGeom prst="rect">
            <a:avLst/>
          </a:prstGeom>
        </p:spPr>
        <p:txBody>
          <a:bodyPr spcFirstLastPara="1" wrap="square" lIns="91425" tIns="91425" rIns="91425" bIns="91425" anchor="t" anchorCtr="0">
            <a:normAutofit/>
          </a:bodyPr>
          <a:lstStyle>
            <a:lvl1pPr marL="3251104" lvl="0" indent="-2257714">
              <a:spcBef>
                <a:spcPts val="0"/>
              </a:spcBef>
              <a:spcAft>
                <a:spcPts val="0"/>
              </a:spcAft>
              <a:buSzPts val="1400"/>
              <a:buChar char="●"/>
              <a:defRPr sz="9956"/>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24" name="Google Shape;24;p5"/>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5098" y="3950941"/>
            <a:ext cx="8424000" cy="537387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17068"/>
            </a:lvl1pPr>
            <a:lvl2pPr lvl="1">
              <a:spcBef>
                <a:spcPts val="0"/>
              </a:spcBef>
              <a:spcAft>
                <a:spcPts val="0"/>
              </a:spcAft>
              <a:buSzPts val="2400"/>
              <a:buNone/>
              <a:defRPr sz="17068"/>
            </a:lvl2pPr>
            <a:lvl3pPr lvl="2">
              <a:spcBef>
                <a:spcPts val="0"/>
              </a:spcBef>
              <a:spcAft>
                <a:spcPts val="0"/>
              </a:spcAft>
              <a:buSzPts val="2400"/>
              <a:buNone/>
              <a:defRPr sz="17068"/>
            </a:lvl3pPr>
            <a:lvl4pPr lvl="3">
              <a:spcBef>
                <a:spcPts val="0"/>
              </a:spcBef>
              <a:spcAft>
                <a:spcPts val="0"/>
              </a:spcAft>
              <a:buSzPts val="2400"/>
              <a:buNone/>
              <a:defRPr sz="17068"/>
            </a:lvl4pPr>
            <a:lvl5pPr lvl="4">
              <a:spcBef>
                <a:spcPts val="0"/>
              </a:spcBef>
              <a:spcAft>
                <a:spcPts val="0"/>
              </a:spcAft>
              <a:buSzPts val="2400"/>
              <a:buNone/>
              <a:defRPr sz="17068"/>
            </a:lvl5pPr>
            <a:lvl6pPr lvl="5">
              <a:spcBef>
                <a:spcPts val="0"/>
              </a:spcBef>
              <a:spcAft>
                <a:spcPts val="0"/>
              </a:spcAft>
              <a:buSzPts val="2400"/>
              <a:buNone/>
              <a:defRPr sz="17068"/>
            </a:lvl6pPr>
            <a:lvl7pPr lvl="6">
              <a:spcBef>
                <a:spcPts val="0"/>
              </a:spcBef>
              <a:spcAft>
                <a:spcPts val="0"/>
              </a:spcAft>
              <a:buSzPts val="2400"/>
              <a:buNone/>
              <a:defRPr sz="17068"/>
            </a:lvl7pPr>
            <a:lvl8pPr lvl="7">
              <a:spcBef>
                <a:spcPts val="0"/>
              </a:spcBef>
              <a:spcAft>
                <a:spcPts val="0"/>
              </a:spcAft>
              <a:buSzPts val="2400"/>
              <a:buNone/>
              <a:defRPr sz="17068"/>
            </a:lvl8pPr>
            <a:lvl9pPr lvl="8">
              <a:spcBef>
                <a:spcPts val="0"/>
              </a:spcBef>
              <a:spcAft>
                <a:spcPts val="0"/>
              </a:spcAft>
              <a:buSzPts val="2400"/>
              <a:buNone/>
              <a:defRPr sz="17068"/>
            </a:lvl9pPr>
          </a:lstStyle>
          <a:p>
            <a:endParaRPr/>
          </a:p>
        </p:txBody>
      </p:sp>
      <p:sp>
        <p:nvSpPr>
          <p:cNvPr id="30" name="Google Shape;30;p7"/>
          <p:cNvSpPr txBox="1">
            <a:spLocks noGrp="1"/>
          </p:cNvSpPr>
          <p:nvPr>
            <p:ph type="body" idx="1"/>
          </p:nvPr>
        </p:nvSpPr>
        <p:spPr>
          <a:xfrm>
            <a:off x="935098" y="9881613"/>
            <a:ext cx="8424000" cy="22609070"/>
          </a:xfrm>
          <a:prstGeom prst="rect">
            <a:avLst/>
          </a:prstGeom>
        </p:spPr>
        <p:txBody>
          <a:bodyPr spcFirstLastPara="1" wrap="square" lIns="91425" tIns="91425" rIns="91425" bIns="91425" anchor="t" anchorCtr="0">
            <a:normAutofit/>
          </a:bodyPr>
          <a:lstStyle>
            <a:lvl1pPr marL="3251104" lvl="0" indent="-2167404">
              <a:spcBef>
                <a:spcPts val="0"/>
              </a:spcBef>
              <a:spcAft>
                <a:spcPts val="0"/>
              </a:spcAft>
              <a:buSzPts val="1200"/>
              <a:buChar char="●"/>
              <a:defRPr sz="8532"/>
            </a:lvl1pPr>
            <a:lvl2pPr marL="6502216" lvl="1" indent="-2167404">
              <a:spcBef>
                <a:spcPts val="0"/>
              </a:spcBef>
              <a:spcAft>
                <a:spcPts val="0"/>
              </a:spcAft>
              <a:buSzPts val="1200"/>
              <a:buChar char="○"/>
              <a:defRPr sz="8532"/>
            </a:lvl2pPr>
            <a:lvl3pPr marL="9753318" lvl="2" indent="-2167404">
              <a:spcBef>
                <a:spcPts val="0"/>
              </a:spcBef>
              <a:spcAft>
                <a:spcPts val="0"/>
              </a:spcAft>
              <a:buSzPts val="1200"/>
              <a:buChar char="■"/>
              <a:defRPr sz="8532"/>
            </a:lvl3pPr>
            <a:lvl4pPr marL="13004422" lvl="3" indent="-2167404">
              <a:spcBef>
                <a:spcPts val="0"/>
              </a:spcBef>
              <a:spcAft>
                <a:spcPts val="0"/>
              </a:spcAft>
              <a:buSzPts val="1200"/>
              <a:buChar char="●"/>
              <a:defRPr sz="8532"/>
            </a:lvl4pPr>
            <a:lvl5pPr marL="16255524" lvl="4" indent="-2167404">
              <a:spcBef>
                <a:spcPts val="0"/>
              </a:spcBef>
              <a:spcAft>
                <a:spcPts val="0"/>
              </a:spcAft>
              <a:buSzPts val="1200"/>
              <a:buChar char="○"/>
              <a:defRPr sz="8532"/>
            </a:lvl5pPr>
            <a:lvl6pPr marL="19506640" lvl="5" indent="-2167404">
              <a:spcBef>
                <a:spcPts val="0"/>
              </a:spcBef>
              <a:spcAft>
                <a:spcPts val="0"/>
              </a:spcAft>
              <a:buSzPts val="1200"/>
              <a:buChar char="■"/>
              <a:defRPr sz="8532"/>
            </a:lvl6pPr>
            <a:lvl7pPr marL="22757740" lvl="6" indent="-2167404">
              <a:spcBef>
                <a:spcPts val="0"/>
              </a:spcBef>
              <a:spcAft>
                <a:spcPts val="0"/>
              </a:spcAft>
              <a:buSzPts val="1200"/>
              <a:buChar char="●"/>
              <a:defRPr sz="8532"/>
            </a:lvl7pPr>
            <a:lvl8pPr marL="26008848" lvl="7" indent="-2167404">
              <a:spcBef>
                <a:spcPts val="0"/>
              </a:spcBef>
              <a:spcAft>
                <a:spcPts val="0"/>
              </a:spcAft>
              <a:buSzPts val="1200"/>
              <a:buChar char="○"/>
              <a:defRPr sz="8532"/>
            </a:lvl8pPr>
            <a:lvl9pPr marL="29259954" lvl="8" indent="-2167404">
              <a:spcBef>
                <a:spcPts val="0"/>
              </a:spcBef>
              <a:spcAft>
                <a:spcPts val="0"/>
              </a:spcAft>
              <a:buSzPts val="1200"/>
              <a:buChar char="■"/>
              <a:defRPr sz="8532"/>
            </a:lvl9pPr>
          </a:lstStyle>
          <a:p>
            <a:endParaRPr/>
          </a:p>
        </p:txBody>
      </p:sp>
      <p:sp>
        <p:nvSpPr>
          <p:cNvPr id="31" name="Google Shape;31;p7"/>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470755" y="3201075"/>
            <a:ext cx="19103402" cy="29090134"/>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34126"/>
            </a:lvl1pPr>
            <a:lvl2pPr lvl="1">
              <a:spcBef>
                <a:spcPts val="0"/>
              </a:spcBef>
              <a:spcAft>
                <a:spcPts val="0"/>
              </a:spcAft>
              <a:buSzPts val="4800"/>
              <a:buNone/>
              <a:defRPr sz="34126"/>
            </a:lvl2pPr>
            <a:lvl3pPr lvl="2">
              <a:spcBef>
                <a:spcPts val="0"/>
              </a:spcBef>
              <a:spcAft>
                <a:spcPts val="0"/>
              </a:spcAft>
              <a:buSzPts val="4800"/>
              <a:buNone/>
              <a:defRPr sz="34126"/>
            </a:lvl3pPr>
            <a:lvl4pPr lvl="3">
              <a:spcBef>
                <a:spcPts val="0"/>
              </a:spcBef>
              <a:spcAft>
                <a:spcPts val="0"/>
              </a:spcAft>
              <a:buSzPts val="4800"/>
              <a:buNone/>
              <a:defRPr sz="34126"/>
            </a:lvl4pPr>
            <a:lvl5pPr lvl="4">
              <a:spcBef>
                <a:spcPts val="0"/>
              </a:spcBef>
              <a:spcAft>
                <a:spcPts val="0"/>
              </a:spcAft>
              <a:buSzPts val="4800"/>
              <a:buNone/>
              <a:defRPr sz="34126"/>
            </a:lvl5pPr>
            <a:lvl6pPr lvl="5">
              <a:spcBef>
                <a:spcPts val="0"/>
              </a:spcBef>
              <a:spcAft>
                <a:spcPts val="0"/>
              </a:spcAft>
              <a:buSzPts val="4800"/>
              <a:buNone/>
              <a:defRPr sz="34126"/>
            </a:lvl6pPr>
            <a:lvl7pPr lvl="6">
              <a:spcBef>
                <a:spcPts val="0"/>
              </a:spcBef>
              <a:spcAft>
                <a:spcPts val="0"/>
              </a:spcAft>
              <a:buSzPts val="4800"/>
              <a:buNone/>
              <a:defRPr sz="34126"/>
            </a:lvl7pPr>
            <a:lvl8pPr lvl="7">
              <a:spcBef>
                <a:spcPts val="0"/>
              </a:spcBef>
              <a:spcAft>
                <a:spcPts val="0"/>
              </a:spcAft>
              <a:buSzPts val="4800"/>
              <a:buNone/>
              <a:defRPr sz="34126"/>
            </a:lvl8pPr>
            <a:lvl9pPr lvl="8">
              <a:spcBef>
                <a:spcPts val="0"/>
              </a:spcBef>
              <a:spcAft>
                <a:spcPts val="0"/>
              </a:spcAft>
              <a:buSzPts val="4800"/>
              <a:buNone/>
              <a:defRPr sz="34126"/>
            </a:lvl9pPr>
          </a:lstStyle>
          <a:p>
            <a:endParaRPr/>
          </a:p>
        </p:txBody>
      </p:sp>
      <p:sp>
        <p:nvSpPr>
          <p:cNvPr id="34" name="Google Shape;34;p8"/>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3716000" y="-888"/>
            <a:ext cx="13716000" cy="36576000"/>
          </a:xfrm>
          <a:prstGeom prst="rect">
            <a:avLst/>
          </a:prstGeom>
          <a:solidFill>
            <a:schemeClr val="lt2"/>
          </a:solidFill>
          <a:ln>
            <a:noFill/>
          </a:ln>
        </p:spPr>
        <p:txBody>
          <a:bodyPr spcFirstLastPara="1" wrap="square" lIns="650132" tIns="650132" rIns="650132" bIns="650132" anchor="ctr" anchorCtr="0">
            <a:noAutofit/>
          </a:bodyPr>
          <a:lstStyle/>
          <a:p>
            <a:pPr marL="0" lvl="0" indent="0" algn="l" rtl="0">
              <a:spcBef>
                <a:spcPts val="0"/>
              </a:spcBef>
              <a:spcAft>
                <a:spcPts val="0"/>
              </a:spcAft>
              <a:buNone/>
            </a:pPr>
            <a:endParaRPr sz="22300"/>
          </a:p>
        </p:txBody>
      </p:sp>
      <p:sp>
        <p:nvSpPr>
          <p:cNvPr id="37" name="Google Shape;37;p9"/>
          <p:cNvSpPr txBox="1">
            <a:spLocks noGrp="1"/>
          </p:cNvSpPr>
          <p:nvPr>
            <p:ph type="title"/>
          </p:nvPr>
        </p:nvSpPr>
        <p:spPr>
          <a:xfrm>
            <a:off x="796504" y="8769246"/>
            <a:ext cx="12135600" cy="10540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29868"/>
            </a:lvl1pPr>
            <a:lvl2pPr lvl="1" algn="ctr">
              <a:spcBef>
                <a:spcPts val="0"/>
              </a:spcBef>
              <a:spcAft>
                <a:spcPts val="0"/>
              </a:spcAft>
              <a:buSzPts val="4200"/>
              <a:buNone/>
              <a:defRPr sz="29868"/>
            </a:lvl2pPr>
            <a:lvl3pPr lvl="2" algn="ctr">
              <a:spcBef>
                <a:spcPts val="0"/>
              </a:spcBef>
              <a:spcAft>
                <a:spcPts val="0"/>
              </a:spcAft>
              <a:buSzPts val="4200"/>
              <a:buNone/>
              <a:defRPr sz="29868"/>
            </a:lvl3pPr>
            <a:lvl4pPr lvl="3" algn="ctr">
              <a:spcBef>
                <a:spcPts val="0"/>
              </a:spcBef>
              <a:spcAft>
                <a:spcPts val="0"/>
              </a:spcAft>
              <a:buSzPts val="4200"/>
              <a:buNone/>
              <a:defRPr sz="29868"/>
            </a:lvl4pPr>
            <a:lvl5pPr lvl="4" algn="ctr">
              <a:spcBef>
                <a:spcPts val="0"/>
              </a:spcBef>
              <a:spcAft>
                <a:spcPts val="0"/>
              </a:spcAft>
              <a:buSzPts val="4200"/>
              <a:buNone/>
              <a:defRPr sz="29868"/>
            </a:lvl5pPr>
            <a:lvl6pPr lvl="5" algn="ctr">
              <a:spcBef>
                <a:spcPts val="0"/>
              </a:spcBef>
              <a:spcAft>
                <a:spcPts val="0"/>
              </a:spcAft>
              <a:buSzPts val="4200"/>
              <a:buNone/>
              <a:defRPr sz="29868"/>
            </a:lvl6pPr>
            <a:lvl7pPr lvl="6" algn="ctr">
              <a:spcBef>
                <a:spcPts val="0"/>
              </a:spcBef>
              <a:spcAft>
                <a:spcPts val="0"/>
              </a:spcAft>
              <a:buSzPts val="4200"/>
              <a:buNone/>
              <a:defRPr sz="29868"/>
            </a:lvl7pPr>
            <a:lvl8pPr lvl="7" algn="ctr">
              <a:spcBef>
                <a:spcPts val="0"/>
              </a:spcBef>
              <a:spcAft>
                <a:spcPts val="0"/>
              </a:spcAft>
              <a:buSzPts val="4200"/>
              <a:buNone/>
              <a:defRPr sz="29868"/>
            </a:lvl8pPr>
            <a:lvl9pPr lvl="8" algn="ctr">
              <a:spcBef>
                <a:spcPts val="0"/>
              </a:spcBef>
              <a:spcAft>
                <a:spcPts val="0"/>
              </a:spcAft>
              <a:buSzPts val="4200"/>
              <a:buNone/>
              <a:defRPr sz="29868"/>
            </a:lvl9pPr>
          </a:lstStyle>
          <a:p>
            <a:endParaRPr/>
          </a:p>
        </p:txBody>
      </p:sp>
      <p:sp>
        <p:nvSpPr>
          <p:cNvPr id="38" name="Google Shape;38;p9"/>
          <p:cNvSpPr txBox="1">
            <a:spLocks noGrp="1"/>
          </p:cNvSpPr>
          <p:nvPr>
            <p:ph type="subTitle" idx="1"/>
          </p:nvPr>
        </p:nvSpPr>
        <p:spPr>
          <a:xfrm>
            <a:off x="796504" y="19932987"/>
            <a:ext cx="12135600" cy="87829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14930"/>
            </a:lvl1pPr>
            <a:lvl2pPr lvl="1" algn="ctr">
              <a:lnSpc>
                <a:spcPct val="100000"/>
              </a:lnSpc>
              <a:spcBef>
                <a:spcPts val="0"/>
              </a:spcBef>
              <a:spcAft>
                <a:spcPts val="0"/>
              </a:spcAft>
              <a:buSzPts val="2100"/>
              <a:buNone/>
              <a:defRPr sz="14930"/>
            </a:lvl2pPr>
            <a:lvl3pPr lvl="2" algn="ctr">
              <a:lnSpc>
                <a:spcPct val="100000"/>
              </a:lnSpc>
              <a:spcBef>
                <a:spcPts val="0"/>
              </a:spcBef>
              <a:spcAft>
                <a:spcPts val="0"/>
              </a:spcAft>
              <a:buSzPts val="2100"/>
              <a:buNone/>
              <a:defRPr sz="14930"/>
            </a:lvl3pPr>
            <a:lvl4pPr lvl="3" algn="ctr">
              <a:lnSpc>
                <a:spcPct val="100000"/>
              </a:lnSpc>
              <a:spcBef>
                <a:spcPts val="0"/>
              </a:spcBef>
              <a:spcAft>
                <a:spcPts val="0"/>
              </a:spcAft>
              <a:buSzPts val="2100"/>
              <a:buNone/>
              <a:defRPr sz="14930"/>
            </a:lvl4pPr>
            <a:lvl5pPr lvl="4" algn="ctr">
              <a:lnSpc>
                <a:spcPct val="100000"/>
              </a:lnSpc>
              <a:spcBef>
                <a:spcPts val="0"/>
              </a:spcBef>
              <a:spcAft>
                <a:spcPts val="0"/>
              </a:spcAft>
              <a:buSzPts val="2100"/>
              <a:buNone/>
              <a:defRPr sz="14930"/>
            </a:lvl5pPr>
            <a:lvl6pPr lvl="5" algn="ctr">
              <a:lnSpc>
                <a:spcPct val="100000"/>
              </a:lnSpc>
              <a:spcBef>
                <a:spcPts val="0"/>
              </a:spcBef>
              <a:spcAft>
                <a:spcPts val="0"/>
              </a:spcAft>
              <a:buSzPts val="2100"/>
              <a:buNone/>
              <a:defRPr sz="14930"/>
            </a:lvl6pPr>
            <a:lvl7pPr lvl="6" algn="ctr">
              <a:lnSpc>
                <a:spcPct val="100000"/>
              </a:lnSpc>
              <a:spcBef>
                <a:spcPts val="0"/>
              </a:spcBef>
              <a:spcAft>
                <a:spcPts val="0"/>
              </a:spcAft>
              <a:buSzPts val="2100"/>
              <a:buNone/>
              <a:defRPr sz="14930"/>
            </a:lvl7pPr>
            <a:lvl8pPr lvl="7" algn="ctr">
              <a:lnSpc>
                <a:spcPct val="100000"/>
              </a:lnSpc>
              <a:spcBef>
                <a:spcPts val="0"/>
              </a:spcBef>
              <a:spcAft>
                <a:spcPts val="0"/>
              </a:spcAft>
              <a:buSzPts val="2100"/>
              <a:buNone/>
              <a:defRPr sz="14930"/>
            </a:lvl8pPr>
            <a:lvl9pPr lvl="8" algn="ctr">
              <a:lnSpc>
                <a:spcPct val="100000"/>
              </a:lnSpc>
              <a:spcBef>
                <a:spcPts val="0"/>
              </a:spcBef>
              <a:spcAft>
                <a:spcPts val="0"/>
              </a:spcAft>
              <a:buSzPts val="2100"/>
              <a:buNone/>
              <a:defRPr sz="14930"/>
            </a:lvl9pPr>
          </a:lstStyle>
          <a:p>
            <a:endParaRPr/>
          </a:p>
        </p:txBody>
      </p:sp>
      <p:sp>
        <p:nvSpPr>
          <p:cNvPr id="39" name="Google Shape;39;p9"/>
          <p:cNvSpPr txBox="1">
            <a:spLocks noGrp="1"/>
          </p:cNvSpPr>
          <p:nvPr>
            <p:ph type="body" idx="2"/>
          </p:nvPr>
        </p:nvSpPr>
        <p:spPr>
          <a:xfrm>
            <a:off x="14818511" y="5148989"/>
            <a:ext cx="11511002" cy="26276270"/>
          </a:xfrm>
          <a:prstGeom prst="rect">
            <a:avLst/>
          </a:prstGeom>
        </p:spPr>
        <p:txBody>
          <a:bodyPr spcFirstLastPara="1" wrap="square" lIns="91425" tIns="91425" rIns="91425" bIns="91425" anchor="ctr"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935102" y="30084097"/>
            <a:ext cx="17996400" cy="4302934"/>
          </a:xfrm>
          <a:prstGeom prst="rect">
            <a:avLst/>
          </a:prstGeom>
        </p:spPr>
        <p:txBody>
          <a:bodyPr spcFirstLastPara="1" wrap="square" lIns="91425" tIns="91425" rIns="91425" bIns="91425" anchor="ctr" anchorCtr="0">
            <a:normAutofit/>
          </a:bodyPr>
          <a:lstStyle>
            <a:lvl1pPr marL="3251104" lvl="0" indent="-162555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5107" y="3164633"/>
            <a:ext cx="25561802" cy="4072534"/>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35107" y="8195376"/>
            <a:ext cx="25561802" cy="24294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25417385" y="33160665"/>
            <a:ext cx="1646102" cy="2798934"/>
          </a:xfrm>
          <a:prstGeom prst="rect">
            <a:avLst/>
          </a:prstGeom>
          <a:noFill/>
          <a:ln>
            <a:noFill/>
          </a:ln>
        </p:spPr>
        <p:txBody>
          <a:bodyPr spcFirstLastPara="1" wrap="square" lIns="91425" tIns="91425" rIns="91425" bIns="91425" anchor="ctr" anchorCtr="0">
            <a:normAutofit/>
          </a:bodyPr>
          <a:lstStyle>
            <a:lvl1pPr lvl="0" algn="r">
              <a:buNone/>
              <a:defRPr sz="7112">
                <a:solidFill>
                  <a:schemeClr val="dk2"/>
                </a:solidFill>
              </a:defRPr>
            </a:lvl1pPr>
            <a:lvl2pPr lvl="1" algn="r">
              <a:buNone/>
              <a:defRPr sz="7112">
                <a:solidFill>
                  <a:schemeClr val="dk2"/>
                </a:solidFill>
              </a:defRPr>
            </a:lvl2pPr>
            <a:lvl3pPr lvl="2" algn="r">
              <a:buNone/>
              <a:defRPr sz="7112">
                <a:solidFill>
                  <a:schemeClr val="dk2"/>
                </a:solidFill>
              </a:defRPr>
            </a:lvl3pPr>
            <a:lvl4pPr lvl="3" algn="r">
              <a:buNone/>
              <a:defRPr sz="7112">
                <a:solidFill>
                  <a:schemeClr val="dk2"/>
                </a:solidFill>
              </a:defRPr>
            </a:lvl4pPr>
            <a:lvl5pPr lvl="4" algn="r">
              <a:buNone/>
              <a:defRPr sz="7112">
                <a:solidFill>
                  <a:schemeClr val="dk2"/>
                </a:solidFill>
              </a:defRPr>
            </a:lvl5pPr>
            <a:lvl6pPr lvl="5" algn="r">
              <a:buNone/>
              <a:defRPr sz="7112">
                <a:solidFill>
                  <a:schemeClr val="dk2"/>
                </a:solidFill>
              </a:defRPr>
            </a:lvl6pPr>
            <a:lvl7pPr lvl="6" algn="r">
              <a:buNone/>
              <a:defRPr sz="7112">
                <a:solidFill>
                  <a:schemeClr val="dk2"/>
                </a:solidFill>
              </a:defRPr>
            </a:lvl7pPr>
            <a:lvl8pPr lvl="7" algn="r">
              <a:buNone/>
              <a:defRPr sz="7112">
                <a:solidFill>
                  <a:schemeClr val="dk2"/>
                </a:solidFill>
              </a:defRPr>
            </a:lvl8pPr>
            <a:lvl9pPr lvl="8" algn="r">
              <a:buNone/>
              <a:defRPr sz="7112">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95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16579466" y="13956178"/>
            <a:ext cx="60590932" cy="5636268"/>
          </a:xfrm>
          <a:prstGeom prst="rect">
            <a:avLst/>
          </a:prstGeom>
        </p:spPr>
        <p:txBody>
          <a:bodyPr spcFirstLastPara="1" wrap="square" lIns="650132" tIns="650132" rIns="650132" bIns="650132" anchor="t" anchorCtr="0">
            <a:normAutofit/>
          </a:bodyPr>
          <a:lstStyle/>
          <a:p>
            <a:pPr marL="0" indent="0"/>
            <a:r>
              <a:rPr lang="en" dirty="0"/>
              <a:t>Main Figures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27432000" cy="1676998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1563525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a:t>
            </a:r>
            <a:endParaRPr sz="52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7" name="Google Shape;127;p24"/>
          <p:cNvPicPr preferRelativeResize="0"/>
          <p:nvPr/>
        </p:nvPicPr>
        <p:blipFill rotWithShape="1">
          <a:blip r:embed="rId3">
            <a:alphaModFix/>
          </a:blip>
          <a:srcRect t="12749"/>
          <a:stretch/>
        </p:blipFill>
        <p:spPr>
          <a:xfrm>
            <a:off x="0" y="99544"/>
            <a:ext cx="27432000" cy="17728744"/>
          </a:xfrm>
          <a:prstGeom prst="rect">
            <a:avLst/>
          </a:prstGeom>
          <a:noFill/>
          <a:ln>
            <a:noFill/>
          </a:ln>
        </p:spPr>
      </p:pic>
      <p:sp>
        <p:nvSpPr>
          <p:cNvPr id="6" name="Google Shape;93;p19">
            <a:extLst>
              <a:ext uri="{FF2B5EF4-FFF2-40B4-BE49-F238E27FC236}">
                <a16:creationId xmlns:a16="http://schemas.microsoft.com/office/drawing/2014/main" id="{14F2F4A3-B6A2-6C31-258A-A4F90851B14D}"/>
              </a:ext>
            </a:extLst>
          </p:cNvPr>
          <p:cNvSpPr txBox="1"/>
          <p:nvPr/>
        </p:nvSpPr>
        <p:spPr>
          <a:xfrm>
            <a:off x="0" y="162515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S3</a:t>
            </a:r>
            <a:r>
              <a:rPr lang="en" sz="5200" dirty="0">
                <a:solidFill>
                  <a:schemeClr val="dk1"/>
                </a:solidFill>
              </a:rPr>
              <a:t>: Non-metric multidimensional scaling plot of t0 metabolomic samples using bray curtis dissimilarity.</a:t>
            </a:r>
            <a:endParaRPr sz="5200" dirty="0">
              <a:solidFill>
                <a:schemeClr val="dk1"/>
              </a:solidFill>
            </a:endParaRPr>
          </a:p>
        </p:txBody>
      </p:sp>
      <p:sp>
        <p:nvSpPr>
          <p:cNvPr id="7" name="Google Shape;93;p19">
            <a:extLst>
              <a:ext uri="{FF2B5EF4-FFF2-40B4-BE49-F238E27FC236}">
                <a16:creationId xmlns:a16="http://schemas.microsoft.com/office/drawing/2014/main" id="{22F22347-22FA-9BA6-A7C1-89EC821B5043}"/>
              </a:ext>
            </a:extLst>
          </p:cNvPr>
          <p:cNvSpPr txBox="1"/>
          <p:nvPr/>
        </p:nvSpPr>
        <p:spPr>
          <a:xfrm>
            <a:off x="2208967" y="901948"/>
            <a:ext cx="4630366" cy="1950059"/>
          </a:xfrm>
          <a:prstGeom prst="rect">
            <a:avLst/>
          </a:prstGeom>
          <a:noFill/>
          <a:ln>
            <a:noFill/>
          </a:ln>
        </p:spPr>
        <p:txBody>
          <a:bodyPr spcFirstLastPara="1" wrap="square" lIns="650132" tIns="650132" rIns="650132" bIns="650132" anchor="t" anchorCtr="0">
            <a:spAutoFit/>
          </a:bodyPr>
          <a:lstStyle/>
          <a:p>
            <a:pPr>
              <a:lnSpc>
                <a:spcPct val="115000"/>
              </a:lnSpc>
            </a:pPr>
            <a:r>
              <a:rPr lang="en-US" sz="3600" dirty="0">
                <a:solidFill>
                  <a:schemeClr val="dk1"/>
                </a:solidFill>
              </a:rPr>
              <a:t>stress = 0.0836</a:t>
            </a:r>
            <a:endParaRPr sz="36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2" y="2"/>
            <a:ext cx="27432000" cy="10287000"/>
          </a:xfrm>
          <a:prstGeom prst="rect">
            <a:avLst/>
          </a:prstGeom>
          <a:noFill/>
          <a:ln>
            <a:noFill/>
          </a:ln>
        </p:spPr>
      </p:pic>
      <p:sp>
        <p:nvSpPr>
          <p:cNvPr id="7" name="Google Shape;93;p19">
            <a:extLst>
              <a:ext uri="{FF2B5EF4-FFF2-40B4-BE49-F238E27FC236}">
                <a16:creationId xmlns:a16="http://schemas.microsoft.com/office/drawing/2014/main" id="{0C2E2040-E42F-18C9-883F-7739B346BEBA}"/>
              </a:ext>
            </a:extLst>
          </p:cNvPr>
          <p:cNvSpPr txBox="1"/>
          <p:nvPr/>
        </p:nvSpPr>
        <p:spPr>
          <a:xfrm>
            <a:off x="-270934" y="951208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Box and whisker plots of t0 exudate metabolomic alpha diversity (Shannon’s H, Richness, and Pilou’s evenness).</a:t>
            </a:r>
            <a:endParaRPr sz="52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Google Shape;93;p19">
            <a:extLst>
              <a:ext uri="{FF2B5EF4-FFF2-40B4-BE49-F238E27FC236}">
                <a16:creationId xmlns:a16="http://schemas.microsoft.com/office/drawing/2014/main" id="{C5B08C1A-8461-19B5-8BCB-730F7D64667C}"/>
              </a:ext>
            </a:extLst>
          </p:cNvPr>
          <p:cNvSpPr txBox="1"/>
          <p:nvPr/>
        </p:nvSpPr>
        <p:spPr>
          <a:xfrm>
            <a:off x="0" y="19325824"/>
            <a:ext cx="27432000" cy="4073718"/>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bacterial growth efficieny (BGE) of microbial communities in the 36 hour dark incubation. BGE for the “Bleaced + Heated” treatment was unable to be calculated due to DOC contamination.</a:t>
            </a:r>
            <a:endParaRPr sz="52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65C5AD32-2021-6658-2264-28DA34487869}"/>
              </a:ext>
            </a:extLst>
          </p:cNvPr>
          <p:cNvPicPr>
            <a:picLocks noChangeAspect="1"/>
          </p:cNvPicPr>
          <p:nvPr/>
        </p:nvPicPr>
        <p:blipFill>
          <a:blip r:embed="rId3"/>
          <a:stretch>
            <a:fillRect/>
          </a:stretch>
        </p:blipFill>
        <p:spPr>
          <a:xfrm>
            <a:off x="-1" y="0"/>
            <a:ext cx="27431998" cy="199505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79A1477-A7B2-CB20-46BC-A10493418ACA}"/>
              </a:ext>
            </a:extLst>
          </p:cNvPr>
          <p:cNvPicPr>
            <a:picLocks noChangeAspect="1"/>
          </p:cNvPicPr>
          <p:nvPr/>
        </p:nvPicPr>
        <p:blipFill rotWithShape="1">
          <a:blip r:embed="rId3"/>
          <a:srcRect t="7750"/>
          <a:stretch/>
        </p:blipFill>
        <p:spPr>
          <a:xfrm>
            <a:off x="0" y="0"/>
            <a:ext cx="27432000" cy="18745200"/>
          </a:xfrm>
          <a:prstGeom prst="rect">
            <a:avLst/>
          </a:prstGeom>
        </p:spPr>
      </p:pic>
      <p:sp>
        <p:nvSpPr>
          <p:cNvPr id="5" name="Google Shape;93;p19">
            <a:extLst>
              <a:ext uri="{FF2B5EF4-FFF2-40B4-BE49-F238E27FC236}">
                <a16:creationId xmlns:a16="http://schemas.microsoft.com/office/drawing/2014/main" id="{A4865DB7-C67C-B3CE-2D71-4748E6EB78B2}"/>
              </a:ext>
            </a:extLst>
          </p:cNvPr>
          <p:cNvSpPr txBox="1"/>
          <p:nvPr/>
        </p:nvSpPr>
        <p:spPr>
          <a:xfrm>
            <a:off x="0" y="17754639"/>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S7</a:t>
            </a:r>
            <a:r>
              <a:rPr lang="en" sz="5200" dirty="0">
                <a:solidFill>
                  <a:schemeClr val="dk1"/>
                </a:solidFill>
              </a:rPr>
              <a:t>: Non-metric multidimensional scaling plot of bacterial communities the end of the bottle incubation using unifrac dissimilarity.</a:t>
            </a:r>
            <a:endParaRPr sz="5200" dirty="0">
              <a:solidFill>
                <a:schemeClr val="dk1"/>
              </a:solidFill>
            </a:endParaRPr>
          </a:p>
        </p:txBody>
      </p:sp>
      <p:sp>
        <p:nvSpPr>
          <p:cNvPr id="6" name="Google Shape;93;p19">
            <a:extLst>
              <a:ext uri="{FF2B5EF4-FFF2-40B4-BE49-F238E27FC236}">
                <a16:creationId xmlns:a16="http://schemas.microsoft.com/office/drawing/2014/main" id="{175BB347-FE74-F30E-1586-7AC2994E2C44}"/>
              </a:ext>
            </a:extLst>
          </p:cNvPr>
          <p:cNvSpPr txBox="1"/>
          <p:nvPr/>
        </p:nvSpPr>
        <p:spPr>
          <a:xfrm>
            <a:off x="2208967" y="901948"/>
            <a:ext cx="4630366" cy="1950059"/>
          </a:xfrm>
          <a:prstGeom prst="rect">
            <a:avLst/>
          </a:prstGeom>
          <a:noFill/>
          <a:ln>
            <a:noFill/>
          </a:ln>
        </p:spPr>
        <p:txBody>
          <a:bodyPr spcFirstLastPara="1" wrap="square" lIns="650132" tIns="650132" rIns="650132" bIns="650132" anchor="t" anchorCtr="0">
            <a:spAutoFit/>
          </a:bodyPr>
          <a:lstStyle/>
          <a:p>
            <a:pPr>
              <a:lnSpc>
                <a:spcPct val="115000"/>
              </a:lnSpc>
            </a:pPr>
            <a:r>
              <a:rPr lang="en-US" sz="3600" dirty="0">
                <a:solidFill>
                  <a:schemeClr val="dk1"/>
                </a:solidFill>
              </a:rPr>
              <a:t>stress = 0.0816</a:t>
            </a:r>
            <a:endParaRPr sz="3600"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27432000" cy="15671568"/>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151585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S8</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S10</a:t>
            </a:r>
            <a:endParaRPr/>
          </a:p>
        </p:txBody>
      </p:sp>
      <p:pic>
        <p:nvPicPr>
          <p:cNvPr id="173" name="Google Shape;173;p31"/>
          <p:cNvPicPr preferRelativeResize="0"/>
          <p:nvPr/>
        </p:nvPicPr>
        <p:blipFill>
          <a:blip r:embed="rId3">
            <a:alphaModFix/>
          </a:blip>
          <a:stretch>
            <a:fillRect/>
          </a:stretch>
        </p:blipFill>
        <p:spPr>
          <a:xfrm>
            <a:off x="2" y="1"/>
            <a:ext cx="27432000" cy="16769954"/>
          </a:xfrm>
          <a:prstGeom prst="rect">
            <a:avLst/>
          </a:prstGeom>
          <a:noFill/>
          <a:ln>
            <a:noFill/>
          </a:ln>
        </p:spPr>
      </p:pic>
      <p:sp>
        <p:nvSpPr>
          <p:cNvPr id="4" name="Google Shape;93;p19">
            <a:extLst>
              <a:ext uri="{FF2B5EF4-FFF2-40B4-BE49-F238E27FC236}">
                <a16:creationId xmlns:a16="http://schemas.microsoft.com/office/drawing/2014/main" id="{C75BBCF1-2ABC-B9E2-0ADF-95B6895AF229}"/>
              </a:ext>
            </a:extLst>
          </p:cNvPr>
          <p:cNvSpPr txBox="1"/>
          <p:nvPr/>
        </p:nvSpPr>
        <p:spPr>
          <a:xfrm>
            <a:off x="0" y="1592667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S9</a:t>
            </a:r>
            <a:r>
              <a:rPr lang="en" sz="5200" dirty="0">
                <a:solidFill>
                  <a:schemeClr val="dk1"/>
                </a:solidFill>
              </a:rPr>
              <a:t>: Procrustes visualization of multivariate metabolomic and microbial samples. Arrows point from microbial samples to corresponding metabolomic samples.</a:t>
            </a:r>
            <a:endParaRPr sz="52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A50A7B6-D838-EE9F-6E58-9E4ABB9D3201}"/>
              </a:ext>
            </a:extLst>
          </p:cNvPr>
          <p:cNvPicPr>
            <a:picLocks noChangeAspect="1"/>
          </p:cNvPicPr>
          <p:nvPr/>
        </p:nvPicPr>
        <p:blipFill>
          <a:blip r:embed="rId2"/>
          <a:stretch>
            <a:fillRect/>
          </a:stretch>
        </p:blipFill>
        <p:spPr>
          <a:xfrm>
            <a:off x="0" y="-1"/>
            <a:ext cx="27432000" cy="19950546"/>
          </a:xfrm>
          <a:prstGeom prst="rect">
            <a:avLst/>
          </a:prstGeom>
        </p:spPr>
      </p:pic>
      <p:sp>
        <p:nvSpPr>
          <p:cNvPr id="6" name="Google Shape;93;p19">
            <a:extLst>
              <a:ext uri="{FF2B5EF4-FFF2-40B4-BE49-F238E27FC236}">
                <a16:creationId xmlns:a16="http://schemas.microsoft.com/office/drawing/2014/main" id="{40908C8D-3DC2-98E9-F59D-B59C74A1F595}"/>
              </a:ext>
            </a:extLst>
          </p:cNvPr>
          <p:cNvSpPr txBox="1"/>
          <p:nvPr/>
        </p:nvSpPr>
        <p:spPr>
          <a:xfrm>
            <a:off x="0" y="1937497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S10</a:t>
            </a:r>
            <a:r>
              <a:rPr lang="en" sz="5200" dirty="0">
                <a:solidFill>
                  <a:schemeClr val="dk1"/>
                </a:solidFill>
              </a:rPr>
              <a:t>: Box and whisker plots of the DOC drawdown (%) for ech treatment. “Bleached + Heated” is excluded due to loss of samples from DOC contamination.</a:t>
            </a:r>
            <a:endParaRPr sz="5200" dirty="0">
              <a:solidFill>
                <a:schemeClr val="dk1"/>
              </a:solidFill>
            </a:endParaRPr>
          </a:p>
        </p:txBody>
      </p:sp>
    </p:spTree>
    <p:extLst>
      <p:ext uri="{BB962C8B-B14F-4D97-AF65-F5344CB8AC3E}">
        <p14:creationId xmlns:p14="http://schemas.microsoft.com/office/powerpoint/2010/main" val="8521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28490413"/>
            <a:ext cx="21400852" cy="8376434"/>
          </a:xfrm>
          <a:prstGeom prst="rect">
            <a:avLst/>
          </a:prstGeom>
          <a:noFill/>
          <a:ln>
            <a:noFill/>
          </a:ln>
        </p:spPr>
        <p:txBody>
          <a:bodyPr spcFirstLastPara="1" wrap="square" lIns="650132" tIns="650132" rIns="650132" bIns="650132" anchor="t" anchorCtr="0">
            <a:spAutoFit/>
          </a:bodyPr>
          <a:lstStyle/>
          <a:p>
            <a:r>
              <a:rPr lang="en" sz="2550" b="1" u="sng" dirty="0"/>
              <a:t>Figure 1</a:t>
            </a:r>
            <a:r>
              <a:rPr lang="en" sz="2550" dirty="0"/>
              <a:t>: Field collections and experimental design. Non-bleached and bleached corals were collected from a reef in </a:t>
            </a:r>
            <a:r>
              <a:rPr lang="en" sz="2550" dirty="0">
                <a:solidFill>
                  <a:schemeClr val="dk1"/>
                </a:solidFill>
              </a:rPr>
              <a:t>Mo’orea, French Polynesia immediately following a bleaching event. </a:t>
            </a:r>
            <a:r>
              <a:rPr lang="en" sz="2550" b="1" dirty="0"/>
              <a:t>A)</a:t>
            </a:r>
            <a:r>
              <a:rPr lang="en" sz="2550" dirty="0"/>
              <a:t> Picture of the LTER1 fore reef in Mo’orea, French Polynesia representative of the status of the reef where both bleached and non-bleached corals were present. </a:t>
            </a:r>
            <a:r>
              <a:rPr lang="en" sz="2550" b="1" dirty="0"/>
              <a:t>A.I-A.V)</a:t>
            </a:r>
            <a:r>
              <a:rPr lang="en" sz="2550" dirty="0"/>
              <a:t> depict the experimental design and sampling from corl nubbin collection </a:t>
            </a:r>
            <a:r>
              <a:rPr lang="en" sz="2550" b="1" dirty="0"/>
              <a:t>(A.I)</a:t>
            </a:r>
            <a:r>
              <a:rPr lang="en" sz="2550" dirty="0"/>
              <a:t>, 7 day pretreatment in flow through aquaria </a:t>
            </a:r>
            <a:r>
              <a:rPr lang="en" sz="2550" b="1" dirty="0"/>
              <a:t>(A.II)</a:t>
            </a:r>
            <a:r>
              <a:rPr lang="en" sz="2550" dirty="0"/>
              <a:t>, DOM exudation </a:t>
            </a:r>
            <a:r>
              <a:rPr lang="en" sz="2550" b="1" dirty="0"/>
              <a:t>(A.III)</a:t>
            </a:r>
            <a:r>
              <a:rPr lang="en" sz="2550" dirty="0"/>
              <a:t>, 36 hour dark bottle incubation </a:t>
            </a:r>
            <a:r>
              <a:rPr lang="en" sz="2550" b="1" dirty="0"/>
              <a:t>(A.IV)</a:t>
            </a:r>
            <a:r>
              <a:rPr lang="en" sz="2550" dirty="0"/>
              <a:t>, and sampling </a:t>
            </a:r>
            <a:r>
              <a:rPr lang="en" sz="2550" b="1" dirty="0"/>
              <a:t>(A.V)</a:t>
            </a:r>
            <a:r>
              <a:rPr lang="en" sz="2550" dirty="0"/>
              <a:t>. </a:t>
            </a:r>
            <a:r>
              <a:rPr lang="en" sz="2550" b="1" dirty="0"/>
              <a:t>B)</a:t>
            </a:r>
            <a:r>
              <a:rPr lang="en" sz="2550" dirty="0"/>
              <a:t> M</a:t>
            </a:r>
            <a:r>
              <a:rPr lang="en" sz="2550" dirty="0">
                <a:solidFill>
                  <a:schemeClr val="dk1"/>
                </a:solidFill>
              </a:rPr>
              <a:t>ean seawater temperatures over the period from January 1st 2018 until December 31st 2019 from 3 fore reef LTER sites. </a:t>
            </a:r>
            <a:r>
              <a:rPr lang="en-US" sz="2550" dirty="0"/>
              <a:t>The </a:t>
            </a:r>
            <a:r>
              <a:rPr lang="en-US" sz="2550" dirty="0" err="1"/>
              <a:t>Mo'orea</a:t>
            </a:r>
            <a:r>
              <a:rPr lang="en-US" sz="2550" dirty="0"/>
              <a:t> Coral Reef Long Term Ecological Research (MCR LTER) daily average water temperature data time series was combined from 3 sites on the MCR LTER fore reef: FOR1, FOR4 and FOR5 (GPS location: 17°28'30.0"S 149°50'13.2"W; 17°32'49.2"S 149°46'08.4"W; 17°34'55.2"S 149°52'30.0"W; respectively). From each location data from five sensors (“upper water column”, “middle water column”, “bottom water column”, “temperature shallow”, and “temperature deeper”) was used to calculate the average temperature +/- 1 standard deviation.</a:t>
            </a:r>
            <a:r>
              <a:rPr lang="en" sz="2550" dirty="0"/>
              <a:t> </a:t>
            </a:r>
            <a:r>
              <a:rPr lang="en" sz="2550" dirty="0">
                <a:solidFill>
                  <a:schemeClr val="dk1"/>
                </a:solidFill>
              </a:rPr>
              <a:t>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2550" b="1" dirty="0">
                <a:solidFill>
                  <a:schemeClr val="dk1"/>
                </a:solidFill>
              </a:rPr>
              <a:t>(C)</a:t>
            </a:r>
            <a:r>
              <a:rPr lang="en" sz="25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2550" b="1" dirty="0">
                <a:solidFill>
                  <a:schemeClr val="dk1"/>
                </a:solidFill>
              </a:rPr>
              <a:t>(D)</a:t>
            </a:r>
            <a:r>
              <a:rPr lang="en" sz="2550" dirty="0">
                <a:solidFill>
                  <a:schemeClr val="dk1"/>
                </a:solidFill>
              </a:rPr>
              <a:t>. Microbial communities responded to DOM amendments by growing to significantly higher concentrations after incubating for 24 hours (one-way ANOVA, F=54.09, p=2.3e-08).</a:t>
            </a:r>
            <a:endParaRPr sz="2550" dirty="0"/>
          </a:p>
        </p:txBody>
      </p:sp>
      <p:pic>
        <p:nvPicPr>
          <p:cNvPr id="3" name="Picture 2" descr="Diagram&#10;&#10;Description automatically generated">
            <a:extLst>
              <a:ext uri="{FF2B5EF4-FFF2-40B4-BE49-F238E27FC236}">
                <a16:creationId xmlns:a16="http://schemas.microsoft.com/office/drawing/2014/main" id="{ED2BBB05-7726-09FA-29F4-D1E59E1BB5B3}"/>
              </a:ext>
            </a:extLst>
          </p:cNvPr>
          <p:cNvPicPr>
            <a:picLocks noChangeAspect="1"/>
          </p:cNvPicPr>
          <p:nvPr/>
        </p:nvPicPr>
        <p:blipFill>
          <a:blip r:embed="rId3"/>
          <a:stretch>
            <a:fillRect/>
          </a:stretch>
        </p:blipFill>
        <p:spPr>
          <a:xfrm>
            <a:off x="2" y="1"/>
            <a:ext cx="20624800" cy="29157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14099024" y="51485"/>
            <a:ext cx="13286684" cy="12993082"/>
          </a:xfrm>
          <a:prstGeom prst="rect">
            <a:avLst/>
          </a:prstGeom>
          <a:noFill/>
          <a:ln>
            <a:noFill/>
          </a:ln>
        </p:spPr>
        <p:txBody>
          <a:bodyPr spcFirstLastPara="1" wrap="square" lIns="650132" tIns="650132" rIns="650132" bIns="650132" anchor="t" anchorCtr="0">
            <a:spAutoFit/>
          </a:bodyPr>
          <a:lstStyle/>
          <a:p>
            <a:pPr>
              <a:lnSpc>
                <a:spcPct val="115000"/>
              </a:lnSpc>
            </a:pPr>
            <a:r>
              <a:rPr lang="en" sz="6000" b="1" u="sng" dirty="0">
                <a:solidFill>
                  <a:schemeClr val="dk1"/>
                </a:solidFill>
              </a:rPr>
              <a:t>Figure 2</a:t>
            </a:r>
            <a:r>
              <a:rPr lang="en" sz="6000" dirty="0">
                <a:solidFill>
                  <a:schemeClr val="dk1"/>
                </a:solidFill>
              </a:rPr>
              <a:t>:</a:t>
            </a:r>
            <a:r>
              <a:rPr lang="en" sz="6000" b="1" dirty="0">
                <a:solidFill>
                  <a:schemeClr val="dk1"/>
                </a:solidFill>
              </a:rPr>
              <a:t> </a:t>
            </a:r>
            <a:r>
              <a:rPr lang="en" sz="6000" dirty="0">
                <a:solidFill>
                  <a:schemeClr val="dk1"/>
                </a:solidFill>
              </a:rPr>
              <a:t>Box and whisker plots of surface area normalized DOC concentrations for the 4 coral treatments </a:t>
            </a:r>
            <a:r>
              <a:rPr lang="en" sz="6000" b="1" dirty="0">
                <a:solidFill>
                  <a:schemeClr val="dk1"/>
                </a:solidFill>
              </a:rPr>
              <a:t>(A)</a:t>
            </a:r>
            <a:r>
              <a:rPr lang="en" sz="6000" dirty="0">
                <a:solidFill>
                  <a:schemeClr val="dk1"/>
                </a:solidFill>
              </a:rPr>
              <a:t>. Ward’s hierarchical clustering of multivariate metabolomic samples for T0 using the bray-curtis dissimilarity metric </a:t>
            </a:r>
            <a:r>
              <a:rPr lang="en" sz="6000" b="1" dirty="0">
                <a:solidFill>
                  <a:schemeClr val="dk1"/>
                </a:solidFill>
              </a:rPr>
              <a:t>(B)</a:t>
            </a:r>
            <a:r>
              <a:rPr lang="en" sz="6000" dirty="0">
                <a:solidFill>
                  <a:schemeClr val="dk1"/>
                </a:solidFill>
              </a:rPr>
              <a:t>. </a:t>
            </a:r>
            <a:r>
              <a:rPr lang="en-US" sz="6000" dirty="0">
                <a:solidFill>
                  <a:schemeClr val="dk1"/>
                </a:solidFill>
              </a:rPr>
              <a:t>Clustering heatmaps depict pairwise R</a:t>
            </a:r>
            <a:r>
              <a:rPr lang="en-US" sz="6000" baseline="30000" dirty="0">
                <a:solidFill>
                  <a:schemeClr val="dk1"/>
                </a:solidFill>
              </a:rPr>
              <a:t>2</a:t>
            </a:r>
            <a:r>
              <a:rPr lang="en-US" sz="6000" dirty="0">
                <a:solidFill>
                  <a:schemeClr val="dk1"/>
                </a:solidFill>
              </a:rPr>
              <a:t> values between multivariate metabolomes from pairwise PERMANOVA </a:t>
            </a:r>
            <a:r>
              <a:rPr lang="en-US" sz="6000" b="1" dirty="0">
                <a:solidFill>
                  <a:schemeClr val="dk1"/>
                </a:solidFill>
              </a:rPr>
              <a:t>(C)</a:t>
            </a:r>
            <a:r>
              <a:rPr lang="en-US" sz="6000" dirty="0">
                <a:solidFill>
                  <a:schemeClr val="dk1"/>
                </a:solidFill>
              </a:rPr>
              <a:t>.</a:t>
            </a:r>
            <a:endParaRPr sz="6000" dirty="0">
              <a:solidFill>
                <a:schemeClr val="dk1"/>
              </a:solidFill>
            </a:endParaRPr>
          </a:p>
        </p:txBody>
      </p:sp>
      <p:pic>
        <p:nvPicPr>
          <p:cNvPr id="66" name="Google Shape;66;p15"/>
          <p:cNvPicPr preferRelativeResize="0"/>
          <p:nvPr/>
        </p:nvPicPr>
        <p:blipFill rotWithShape="1">
          <a:blip r:embed="rId3">
            <a:alphaModFix/>
          </a:blip>
          <a:srcRect t="18351"/>
          <a:stretch/>
        </p:blipFill>
        <p:spPr>
          <a:xfrm>
            <a:off x="7" y="12999761"/>
            <a:ext cx="14099026" cy="11511842"/>
          </a:xfrm>
          <a:prstGeom prst="rect">
            <a:avLst/>
          </a:prstGeom>
          <a:noFill/>
          <a:ln>
            <a:noFill/>
          </a:ln>
        </p:spPr>
      </p:pic>
      <p:pic>
        <p:nvPicPr>
          <p:cNvPr id="5" name="Google Shape;120;p23">
            <a:extLst>
              <a:ext uri="{FF2B5EF4-FFF2-40B4-BE49-F238E27FC236}">
                <a16:creationId xmlns:a16="http://schemas.microsoft.com/office/drawing/2014/main" id="{DF2C54A9-D334-62DA-ABD0-B06A5AEB20B5}"/>
              </a:ext>
            </a:extLst>
          </p:cNvPr>
          <p:cNvPicPr preferRelativeResize="0"/>
          <p:nvPr/>
        </p:nvPicPr>
        <p:blipFill>
          <a:blip r:embed="rId4">
            <a:alphaModFix/>
          </a:blip>
          <a:stretch>
            <a:fillRect/>
          </a:stretch>
        </p:blipFill>
        <p:spPr>
          <a:xfrm>
            <a:off x="13716007" y="12999752"/>
            <a:ext cx="13094714" cy="12468096"/>
          </a:xfrm>
          <a:prstGeom prst="rect">
            <a:avLst/>
          </a:prstGeom>
          <a:noFill/>
          <a:ln>
            <a:noFill/>
          </a:ln>
        </p:spPr>
      </p:pic>
      <p:grpSp>
        <p:nvGrpSpPr>
          <p:cNvPr id="2" name="Group 1">
            <a:extLst>
              <a:ext uri="{FF2B5EF4-FFF2-40B4-BE49-F238E27FC236}">
                <a16:creationId xmlns:a16="http://schemas.microsoft.com/office/drawing/2014/main" id="{EBA7867B-4FB0-03CF-D708-D083361385A7}"/>
              </a:ext>
            </a:extLst>
          </p:cNvPr>
          <p:cNvGrpSpPr/>
          <p:nvPr/>
        </p:nvGrpSpPr>
        <p:grpSpPr>
          <a:xfrm>
            <a:off x="0" y="1066800"/>
            <a:ext cx="14099024" cy="11932952"/>
            <a:chOff x="0" y="1170130"/>
            <a:chExt cx="5983122" cy="5063918"/>
          </a:xfrm>
        </p:grpSpPr>
        <p:pic>
          <p:nvPicPr>
            <p:cNvPr id="68" name="Google Shape;68;p15"/>
            <p:cNvPicPr preferRelativeResize="0"/>
            <p:nvPr/>
          </p:nvPicPr>
          <p:blipFill rotWithShape="1">
            <a:blip r:embed="rId5">
              <a:alphaModFix/>
            </a:blip>
            <a:srcRect r="20451"/>
            <a:stretch/>
          </p:blipFill>
          <p:spPr>
            <a:xfrm>
              <a:off x="0" y="1170130"/>
              <a:ext cx="5983122" cy="5063918"/>
            </a:xfrm>
            <a:prstGeom prst="rect">
              <a:avLst/>
            </a:prstGeom>
            <a:noFill/>
            <a:ln>
              <a:noFill/>
            </a:ln>
          </p:spPr>
        </p:pic>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4233317" y="1170130"/>
              <a:ext cx="1679244" cy="1714500"/>
            </a:xfrm>
            <a:prstGeom prst="rect">
              <a:avLst/>
            </a:prstGeom>
            <a:noFill/>
            <a:ln>
              <a:noFill/>
            </a:ln>
          </p:spPr>
        </p:pic>
      </p:grpSp>
      <p:sp>
        <p:nvSpPr>
          <p:cNvPr id="3" name="TextBox 2">
            <a:extLst>
              <a:ext uri="{FF2B5EF4-FFF2-40B4-BE49-F238E27FC236}">
                <a16:creationId xmlns:a16="http://schemas.microsoft.com/office/drawing/2014/main" id="{BA2F283D-B033-02AA-0D1B-EBD1051AC520}"/>
              </a:ext>
            </a:extLst>
          </p:cNvPr>
          <p:cNvSpPr txBox="1"/>
          <p:nvPr/>
        </p:nvSpPr>
        <p:spPr>
          <a:xfrm>
            <a:off x="212566" y="0"/>
            <a:ext cx="1219200" cy="1077218"/>
          </a:xfrm>
          <a:prstGeom prst="rect">
            <a:avLst/>
          </a:prstGeom>
          <a:noFill/>
        </p:spPr>
        <p:txBody>
          <a:bodyPr wrap="square" rtlCol="0">
            <a:spAutoFit/>
          </a:bodyPr>
          <a:lstStyle/>
          <a:p>
            <a:r>
              <a:rPr lang="en-US" sz="6400" dirty="0"/>
              <a:t>A</a:t>
            </a:r>
          </a:p>
        </p:txBody>
      </p:sp>
      <p:sp>
        <p:nvSpPr>
          <p:cNvPr id="9" name="TextBox 8">
            <a:extLst>
              <a:ext uri="{FF2B5EF4-FFF2-40B4-BE49-F238E27FC236}">
                <a16:creationId xmlns:a16="http://schemas.microsoft.com/office/drawing/2014/main" id="{21A28FCD-C4C5-BBB3-DE34-06C12B0434CD}"/>
              </a:ext>
            </a:extLst>
          </p:cNvPr>
          <p:cNvSpPr txBox="1"/>
          <p:nvPr/>
        </p:nvSpPr>
        <p:spPr>
          <a:xfrm>
            <a:off x="202740" y="12174872"/>
            <a:ext cx="1219200" cy="1077218"/>
          </a:xfrm>
          <a:prstGeom prst="rect">
            <a:avLst/>
          </a:prstGeom>
          <a:noFill/>
        </p:spPr>
        <p:txBody>
          <a:bodyPr wrap="square" rtlCol="0">
            <a:spAutoFit/>
          </a:bodyPr>
          <a:lstStyle/>
          <a:p>
            <a:r>
              <a:rPr lang="en-US" sz="6400" dirty="0"/>
              <a:t>B</a:t>
            </a:r>
          </a:p>
        </p:txBody>
      </p:sp>
      <p:sp>
        <p:nvSpPr>
          <p:cNvPr id="10" name="TextBox 9">
            <a:extLst>
              <a:ext uri="{FF2B5EF4-FFF2-40B4-BE49-F238E27FC236}">
                <a16:creationId xmlns:a16="http://schemas.microsoft.com/office/drawing/2014/main" id="{933C415F-08A3-F82D-7283-083735379254}"/>
              </a:ext>
            </a:extLst>
          </p:cNvPr>
          <p:cNvSpPr txBox="1"/>
          <p:nvPr/>
        </p:nvSpPr>
        <p:spPr>
          <a:xfrm>
            <a:off x="14135490" y="12414974"/>
            <a:ext cx="1219200" cy="1077218"/>
          </a:xfrm>
          <a:prstGeom prst="rect">
            <a:avLst/>
          </a:prstGeom>
          <a:noFill/>
        </p:spPr>
        <p:txBody>
          <a:bodyPr wrap="square" rtlCol="0">
            <a:spAutoFit/>
          </a:bodyPr>
          <a:lstStyle/>
          <a:p>
            <a:r>
              <a:rPr lang="en-US" sz="6400" dirty="0"/>
              <a: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7E8A73A7-F99A-5DAB-7C5B-A5A279CE886B}"/>
              </a:ext>
            </a:extLst>
          </p:cNvPr>
          <p:cNvPicPr>
            <a:picLocks noChangeAspect="1"/>
          </p:cNvPicPr>
          <p:nvPr/>
        </p:nvPicPr>
        <p:blipFill>
          <a:blip r:embed="rId3"/>
          <a:stretch>
            <a:fillRect/>
          </a:stretch>
        </p:blipFill>
        <p:spPr>
          <a:xfrm>
            <a:off x="135612" y="19268063"/>
            <a:ext cx="23664476" cy="14198686"/>
          </a:xfrm>
          <a:prstGeom prst="rect">
            <a:avLst/>
          </a:prstGeom>
        </p:spPr>
      </p:pic>
      <p:sp>
        <p:nvSpPr>
          <p:cNvPr id="7" name="TextBox 6">
            <a:extLst>
              <a:ext uri="{FF2B5EF4-FFF2-40B4-BE49-F238E27FC236}">
                <a16:creationId xmlns:a16="http://schemas.microsoft.com/office/drawing/2014/main" id="{47CD5B87-B69B-88BF-3240-2E26CBC8868E}"/>
              </a:ext>
            </a:extLst>
          </p:cNvPr>
          <p:cNvSpPr txBox="1"/>
          <p:nvPr/>
        </p:nvSpPr>
        <p:spPr>
          <a:xfrm>
            <a:off x="135612" y="0"/>
            <a:ext cx="1219200" cy="1077218"/>
          </a:xfrm>
          <a:prstGeom prst="rect">
            <a:avLst/>
          </a:prstGeom>
          <a:noFill/>
        </p:spPr>
        <p:txBody>
          <a:bodyPr wrap="square" rtlCol="0">
            <a:spAutoFit/>
          </a:bodyPr>
          <a:lstStyle/>
          <a:p>
            <a:r>
              <a:rPr lang="en-US" sz="6400" dirty="0"/>
              <a:t>A</a:t>
            </a:r>
          </a:p>
        </p:txBody>
      </p:sp>
      <p:pic>
        <p:nvPicPr>
          <p:cNvPr id="14" name="Picture 13" descr="Chart, radar chart, line chart&#10;&#10;Description automatically generated">
            <a:extLst>
              <a:ext uri="{FF2B5EF4-FFF2-40B4-BE49-F238E27FC236}">
                <a16:creationId xmlns:a16="http://schemas.microsoft.com/office/drawing/2014/main" id="{4488329F-CB43-9E49-9FF3-C7A5E2C85FAD}"/>
              </a:ext>
            </a:extLst>
          </p:cNvPr>
          <p:cNvPicPr>
            <a:picLocks noChangeAspect="1"/>
          </p:cNvPicPr>
          <p:nvPr/>
        </p:nvPicPr>
        <p:blipFill>
          <a:blip r:embed="rId4"/>
          <a:stretch>
            <a:fillRect/>
          </a:stretch>
        </p:blipFill>
        <p:spPr>
          <a:xfrm>
            <a:off x="0" y="-1"/>
            <a:ext cx="27432000" cy="19594286"/>
          </a:xfrm>
          <a:prstGeom prst="rect">
            <a:avLst/>
          </a:prstGeom>
        </p:spPr>
      </p:pic>
      <p:sp>
        <p:nvSpPr>
          <p:cNvPr id="73" name="Google Shape;73;p16"/>
          <p:cNvSpPr txBox="1"/>
          <p:nvPr/>
        </p:nvSpPr>
        <p:spPr>
          <a:xfrm>
            <a:off x="-1" y="32714649"/>
            <a:ext cx="27431998" cy="3436620"/>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3</a:t>
            </a:r>
            <a:r>
              <a:rPr lang="en" sz="4000" dirty="0">
                <a:solidFill>
                  <a:schemeClr val="dk1"/>
                </a:solidFill>
              </a:rPr>
              <a:t>: Bacterial growth curves for the 6 treatments in the 36 hour dark bottle incubation </a:t>
            </a:r>
            <a:r>
              <a:rPr lang="en" sz="4000" b="1" dirty="0">
                <a:solidFill>
                  <a:schemeClr val="dk1"/>
                </a:solidFill>
              </a:rPr>
              <a:t>(A)</a:t>
            </a:r>
            <a:r>
              <a:rPr lang="en" sz="4000" dirty="0">
                <a:solidFill>
                  <a:schemeClr val="dk1"/>
                </a:solidFill>
              </a:rPr>
              <a:t>. Error bars indicate standard error of the mean. Box and whisker plots of bacterial specific growth rate, in log10 cells per hour, for the 6 treatments </a:t>
            </a:r>
            <a:r>
              <a:rPr lang="en" sz="4000" b="1" dirty="0">
                <a:solidFill>
                  <a:schemeClr val="dk1"/>
                </a:solidFill>
              </a:rPr>
              <a:t>(B)</a:t>
            </a:r>
            <a:r>
              <a:rPr lang="en" sz="4000" dirty="0">
                <a:solidFill>
                  <a:schemeClr val="dk1"/>
                </a:solidFill>
              </a:rPr>
              <a:t>.</a:t>
            </a:r>
            <a:endParaRPr sz="4000" dirty="0">
              <a:solidFill>
                <a:schemeClr val="dk1"/>
              </a:solidFill>
            </a:endParaRPr>
          </a:p>
        </p:txBody>
      </p:sp>
      <p:sp>
        <p:nvSpPr>
          <p:cNvPr id="6" name="TextBox 5">
            <a:extLst>
              <a:ext uri="{FF2B5EF4-FFF2-40B4-BE49-F238E27FC236}">
                <a16:creationId xmlns:a16="http://schemas.microsoft.com/office/drawing/2014/main" id="{7908CFA3-55E7-318F-D766-E84DBB3BAEE1}"/>
              </a:ext>
            </a:extLst>
          </p:cNvPr>
          <p:cNvSpPr txBox="1"/>
          <p:nvPr/>
        </p:nvSpPr>
        <p:spPr>
          <a:xfrm>
            <a:off x="327398" y="18426650"/>
            <a:ext cx="1219200" cy="1077218"/>
          </a:xfrm>
          <a:prstGeom prst="rect">
            <a:avLst/>
          </a:prstGeom>
          <a:noFill/>
        </p:spPr>
        <p:txBody>
          <a:bodyPr wrap="square" rtlCol="0">
            <a:spAutoFit/>
          </a:bodyPr>
          <a:lstStyle/>
          <a:p>
            <a:r>
              <a:rPr lang="en-US" sz="6400" dirty="0"/>
              <a:t>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FD70497-294E-3CB7-9767-3FAC63B878CA}"/>
              </a:ext>
            </a:extLst>
          </p:cNvPr>
          <p:cNvPicPr>
            <a:picLocks noChangeAspect="1"/>
          </p:cNvPicPr>
          <p:nvPr/>
        </p:nvPicPr>
        <p:blipFill>
          <a:blip r:embed="rId3"/>
          <a:stretch>
            <a:fillRect/>
          </a:stretch>
        </p:blipFill>
        <p:spPr>
          <a:xfrm>
            <a:off x="1110745" y="11307703"/>
            <a:ext cx="13143142" cy="13143142"/>
          </a:xfrm>
          <a:prstGeom prst="rect">
            <a:avLst/>
          </a:prstGeom>
        </p:spPr>
      </p:pic>
      <p:sp>
        <p:nvSpPr>
          <p:cNvPr id="80" name="Google Shape;80;p17"/>
          <p:cNvSpPr txBox="1"/>
          <p:nvPr/>
        </p:nvSpPr>
        <p:spPr>
          <a:xfrm>
            <a:off x="13800275" y="14521591"/>
            <a:ext cx="13631730" cy="11223367"/>
          </a:xfrm>
          <a:prstGeom prst="rect">
            <a:avLst/>
          </a:prstGeom>
          <a:noFill/>
          <a:ln>
            <a:noFill/>
          </a:ln>
        </p:spPr>
        <p:txBody>
          <a:bodyPr spcFirstLastPara="1" wrap="square" lIns="650132" tIns="650132" rIns="650132" bIns="650132" anchor="t" anchorCtr="0">
            <a:spAutoFit/>
          </a:bodyPr>
          <a:lstStyle/>
          <a:p>
            <a:pPr>
              <a:lnSpc>
                <a:spcPct val="115000"/>
              </a:lnSpc>
            </a:pPr>
            <a:r>
              <a:rPr lang="en" sz="4000" b="1" u="sng" dirty="0">
                <a:solidFill>
                  <a:schemeClr val="dk1"/>
                </a:solidFill>
              </a:rPr>
              <a:t>Figure 4</a:t>
            </a:r>
            <a:r>
              <a:rPr lang="en" sz="4000" dirty="0">
                <a:solidFill>
                  <a:schemeClr val="dk1"/>
                </a:solidFill>
              </a:rPr>
              <a:t>: Ward’s hierarchical clustering of multivariate microbial community samples using Unifrac distances derived from 16S amplicon data </a:t>
            </a:r>
            <a:r>
              <a:rPr lang="en" sz="4000" b="1" dirty="0">
                <a:solidFill>
                  <a:schemeClr val="dk1"/>
                </a:solidFill>
              </a:rPr>
              <a:t>(A)</a:t>
            </a:r>
            <a:r>
              <a:rPr lang="en" sz="4000" dirty="0">
                <a:solidFill>
                  <a:schemeClr val="dk1"/>
                </a:solidFill>
              </a:rPr>
              <a:t>. </a:t>
            </a:r>
            <a:r>
              <a:rPr lang="en-US" sz="4000" dirty="0">
                <a:solidFill>
                  <a:schemeClr val="dk1"/>
                </a:solidFill>
              </a:rPr>
              <a:t>Stacked bar charts depicting relative abundances of the most abundant bacterial families in all samples </a:t>
            </a:r>
            <a:r>
              <a:rPr lang="en-US" sz="4000" b="1" dirty="0">
                <a:solidFill>
                  <a:schemeClr val="dk1"/>
                </a:solidFill>
              </a:rPr>
              <a:t>(B)</a:t>
            </a:r>
            <a:r>
              <a:rPr lang="en-US" sz="4000" dirty="0">
                <a:solidFill>
                  <a:schemeClr val="dk1"/>
                </a:solidFill>
              </a:rPr>
              <a:t>. Bar charts are colored according to family. Abundant families were defined as families having a relative abundance ≥ .03 in at least one sample. Samples are ordered on the x axis according to the dendrogram. Clustering heatmaps depict pairwise R</a:t>
            </a:r>
            <a:r>
              <a:rPr lang="en-US" sz="4000" baseline="30000" dirty="0">
                <a:solidFill>
                  <a:schemeClr val="dk1"/>
                </a:solidFill>
              </a:rPr>
              <a:t>2</a:t>
            </a:r>
            <a:r>
              <a:rPr lang="en-US" sz="4000" dirty="0">
                <a:solidFill>
                  <a:schemeClr val="dk1"/>
                </a:solidFill>
              </a:rPr>
              <a:t> values between multivariate metabolomes from pairwise PERMANOVA </a:t>
            </a:r>
            <a:r>
              <a:rPr lang="en-US" sz="4000" b="1" dirty="0">
                <a:solidFill>
                  <a:schemeClr val="dk1"/>
                </a:solidFill>
              </a:rPr>
              <a:t>(C)</a:t>
            </a:r>
            <a:r>
              <a:rPr lang="en-US" sz="4000" dirty="0">
                <a:solidFill>
                  <a:schemeClr val="dk1"/>
                </a:solidFill>
              </a:rPr>
              <a:t>.</a:t>
            </a:r>
          </a:p>
          <a:p>
            <a:pPr>
              <a:lnSpc>
                <a:spcPct val="115000"/>
              </a:lnSpc>
            </a:pPr>
            <a:endParaRPr sz="4000" dirty="0">
              <a:solidFill>
                <a:schemeClr val="dk1"/>
              </a:solidFill>
            </a:endParaRPr>
          </a:p>
          <a:p>
            <a:pPr>
              <a:lnSpc>
                <a:spcPct val="115000"/>
              </a:lnSpc>
            </a:pPr>
            <a:endParaRPr sz="4000" dirty="0">
              <a:solidFill>
                <a:schemeClr val="dk1"/>
              </a:solidFill>
            </a:endParaRPr>
          </a:p>
        </p:txBody>
      </p:sp>
      <p:pic>
        <p:nvPicPr>
          <p:cNvPr id="81" name="Google Shape;81;p17"/>
          <p:cNvPicPr preferRelativeResize="0"/>
          <p:nvPr/>
        </p:nvPicPr>
        <p:blipFill rotWithShape="1">
          <a:blip r:embed="rId4">
            <a:alphaModFix/>
          </a:blip>
          <a:srcRect t="8260" b="8188"/>
          <a:stretch/>
        </p:blipFill>
        <p:spPr>
          <a:xfrm>
            <a:off x="1" y="1016001"/>
            <a:ext cx="12590010" cy="10519246"/>
          </a:xfrm>
          <a:prstGeom prst="rect">
            <a:avLst/>
          </a:prstGeom>
          <a:noFill/>
          <a:ln>
            <a:noFill/>
          </a:ln>
        </p:spPr>
      </p:pic>
      <p:pic>
        <p:nvPicPr>
          <p:cNvPr id="6" name="Google Shape;154;p28">
            <a:extLst>
              <a:ext uri="{FF2B5EF4-FFF2-40B4-BE49-F238E27FC236}">
                <a16:creationId xmlns:a16="http://schemas.microsoft.com/office/drawing/2014/main" id="{8BEC88CF-3AD8-FA21-52B4-3D56CC564D27}"/>
              </a:ext>
            </a:extLst>
          </p:cNvPr>
          <p:cNvPicPr preferRelativeResize="0"/>
          <p:nvPr/>
        </p:nvPicPr>
        <p:blipFill>
          <a:blip r:embed="rId5">
            <a:alphaModFix/>
          </a:blip>
          <a:stretch>
            <a:fillRect/>
          </a:stretch>
        </p:blipFill>
        <p:spPr>
          <a:xfrm>
            <a:off x="13716001" y="1542208"/>
            <a:ext cx="13631730" cy="12979380"/>
          </a:xfrm>
          <a:prstGeom prst="rect">
            <a:avLst/>
          </a:prstGeom>
          <a:noFill/>
          <a:ln>
            <a:noFill/>
          </a:ln>
        </p:spPr>
      </p:pic>
      <p:sp>
        <p:nvSpPr>
          <p:cNvPr id="7" name="Google Shape;87;p18">
            <a:extLst>
              <a:ext uri="{FF2B5EF4-FFF2-40B4-BE49-F238E27FC236}">
                <a16:creationId xmlns:a16="http://schemas.microsoft.com/office/drawing/2014/main" id="{3B02BE59-4931-5B7C-2DAD-D5001E971CE7}"/>
              </a:ext>
            </a:extLst>
          </p:cNvPr>
          <p:cNvSpPr txBox="1"/>
          <p:nvPr/>
        </p:nvSpPr>
        <p:spPr>
          <a:xfrm>
            <a:off x="23067114" y="-6960990"/>
            <a:ext cx="22146132" cy="4082310"/>
          </a:xfrm>
          <a:prstGeom prst="rect">
            <a:avLst/>
          </a:prstGeom>
          <a:noFill/>
          <a:ln>
            <a:noFill/>
          </a:ln>
        </p:spPr>
        <p:txBody>
          <a:bodyPr spcFirstLastPara="1" wrap="square" lIns="650132" tIns="650132" rIns="650132" bIns="650132" anchor="t" anchorCtr="0">
            <a:spAutoFit/>
          </a:bodyPr>
          <a:lstStyle/>
          <a:p>
            <a:pPr>
              <a:lnSpc>
                <a:spcPct val="115000"/>
              </a:lnSpc>
            </a:pPr>
            <a:r>
              <a:rPr lang="en" sz="7824" b="1" u="sng" dirty="0">
                <a:solidFill>
                  <a:schemeClr val="dk1"/>
                </a:solidFill>
              </a:rPr>
              <a:t>4B</a:t>
            </a:r>
            <a:r>
              <a:rPr lang="en" sz="7824" dirty="0">
                <a:solidFill>
                  <a:schemeClr val="dk1"/>
                </a:solidFill>
              </a:rPr>
              <a:t>:</a:t>
            </a:r>
            <a:endParaRPr sz="7824" dirty="0">
              <a:solidFill>
                <a:schemeClr val="dk1"/>
              </a:solidFill>
            </a:endParaRPr>
          </a:p>
          <a:p>
            <a:pPr>
              <a:lnSpc>
                <a:spcPct val="115000"/>
              </a:lnSpc>
            </a:pPr>
            <a:endParaRPr sz="7824" dirty="0">
              <a:solidFill>
                <a:schemeClr val="dk1"/>
              </a:solidFill>
            </a:endParaRPr>
          </a:p>
        </p:txBody>
      </p:sp>
      <p:sp>
        <p:nvSpPr>
          <p:cNvPr id="9" name="TextBox 8">
            <a:extLst>
              <a:ext uri="{FF2B5EF4-FFF2-40B4-BE49-F238E27FC236}">
                <a16:creationId xmlns:a16="http://schemas.microsoft.com/office/drawing/2014/main" id="{35E81152-453B-A677-83B9-8D4CD7B3CA73}"/>
              </a:ext>
            </a:extLst>
          </p:cNvPr>
          <p:cNvSpPr txBox="1"/>
          <p:nvPr/>
        </p:nvSpPr>
        <p:spPr>
          <a:xfrm>
            <a:off x="362620" y="11084156"/>
            <a:ext cx="1219200" cy="1077218"/>
          </a:xfrm>
          <a:prstGeom prst="rect">
            <a:avLst/>
          </a:prstGeom>
          <a:noFill/>
        </p:spPr>
        <p:txBody>
          <a:bodyPr wrap="square" rtlCol="0">
            <a:spAutoFit/>
          </a:bodyPr>
          <a:lstStyle/>
          <a:p>
            <a:r>
              <a:rPr lang="en-US" sz="6400" dirty="0"/>
              <a:t>B</a:t>
            </a:r>
          </a:p>
        </p:txBody>
      </p:sp>
      <p:sp>
        <p:nvSpPr>
          <p:cNvPr id="10" name="TextBox 9">
            <a:extLst>
              <a:ext uri="{FF2B5EF4-FFF2-40B4-BE49-F238E27FC236}">
                <a16:creationId xmlns:a16="http://schemas.microsoft.com/office/drawing/2014/main" id="{901EF734-8A36-98A7-A442-904E2E8909BE}"/>
              </a:ext>
            </a:extLst>
          </p:cNvPr>
          <p:cNvSpPr txBox="1"/>
          <p:nvPr/>
        </p:nvSpPr>
        <p:spPr>
          <a:xfrm>
            <a:off x="362620" y="67858"/>
            <a:ext cx="1219200" cy="1077218"/>
          </a:xfrm>
          <a:prstGeom prst="rect">
            <a:avLst/>
          </a:prstGeom>
          <a:noFill/>
        </p:spPr>
        <p:txBody>
          <a:bodyPr wrap="square" rtlCol="0">
            <a:spAutoFit/>
          </a:bodyPr>
          <a:lstStyle/>
          <a:p>
            <a:r>
              <a:rPr lang="en-US" sz="6400" dirty="0"/>
              <a:t>A</a:t>
            </a:r>
          </a:p>
        </p:txBody>
      </p:sp>
      <p:sp>
        <p:nvSpPr>
          <p:cNvPr id="11" name="TextBox 10">
            <a:extLst>
              <a:ext uri="{FF2B5EF4-FFF2-40B4-BE49-F238E27FC236}">
                <a16:creationId xmlns:a16="http://schemas.microsoft.com/office/drawing/2014/main" id="{5A81D740-481E-DEDB-1758-2BAB063DAB79}"/>
              </a:ext>
            </a:extLst>
          </p:cNvPr>
          <p:cNvSpPr txBox="1"/>
          <p:nvPr/>
        </p:nvSpPr>
        <p:spPr>
          <a:xfrm>
            <a:off x="13469020" y="431224"/>
            <a:ext cx="1219200" cy="1077218"/>
          </a:xfrm>
          <a:prstGeom prst="rect">
            <a:avLst/>
          </a:prstGeom>
          <a:noFill/>
        </p:spPr>
        <p:txBody>
          <a:bodyPr wrap="square" rtlCol="0">
            <a:spAutoFit/>
          </a:bodyPr>
          <a:lstStyle/>
          <a:p>
            <a:r>
              <a:rPr lang="en-US" sz="6400" dirty="0"/>
              <a: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2355985"/>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5</a:t>
            </a:r>
            <a:r>
              <a:rPr lang="en" sz="52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a:t>
            </a:r>
            <a:r>
              <a:rPr lang="en" sz="5200" b="1" dirty="0">
                <a:solidFill>
                  <a:schemeClr val="dk1"/>
                </a:solidFill>
              </a:rPr>
              <a:t>(A)</a:t>
            </a:r>
            <a:r>
              <a:rPr lang="en" sz="5200" dirty="0">
                <a:solidFill>
                  <a:schemeClr val="dk1"/>
                </a:solidFill>
              </a:rPr>
              <a: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1"/>
            <a:ext cx="27432000" cy="25088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296CC5D-7DBE-37A6-66E9-DED0FF6954B2}"/>
              </a:ext>
            </a:extLst>
          </p:cNvPr>
          <p:cNvPicPr>
            <a:picLocks noChangeAspect="1"/>
          </p:cNvPicPr>
          <p:nvPr/>
        </p:nvPicPr>
        <p:blipFill>
          <a:blip r:embed="rId3"/>
          <a:stretch>
            <a:fillRect/>
          </a:stretch>
        </p:blipFill>
        <p:spPr>
          <a:xfrm rot="16200000">
            <a:off x="-1432490" y="14631446"/>
            <a:ext cx="22919844" cy="20054864"/>
          </a:xfrm>
          <a:prstGeom prst="rect">
            <a:avLst/>
          </a:prstGeom>
        </p:spPr>
      </p:pic>
      <p:sp>
        <p:nvSpPr>
          <p:cNvPr id="99" name="Google Shape;99;p20"/>
          <p:cNvSpPr txBox="1"/>
          <p:nvPr/>
        </p:nvSpPr>
        <p:spPr>
          <a:xfrm rot="16200000">
            <a:off x="4334634" y="15720232"/>
            <a:ext cx="36576004" cy="5135547"/>
          </a:xfrm>
          <a:prstGeom prst="rect">
            <a:avLst/>
          </a:prstGeom>
          <a:noFill/>
          <a:ln>
            <a:noFill/>
          </a:ln>
        </p:spPr>
        <p:txBody>
          <a:bodyPr spcFirstLastPara="1" wrap="square" lIns="650132" tIns="650132" rIns="650132" bIns="650132" anchor="t" anchorCtr="0">
            <a:spAutoFit/>
          </a:bodyPr>
          <a:lstStyle/>
          <a:p>
            <a:pPr>
              <a:lnSpc>
                <a:spcPct val="115000"/>
              </a:lnSpc>
            </a:pPr>
            <a:r>
              <a:rPr lang="en" sz="3600" b="1" u="sng" dirty="0">
                <a:solidFill>
                  <a:schemeClr val="dk1"/>
                </a:solidFill>
              </a:rPr>
              <a:t>Figure 6</a:t>
            </a:r>
            <a:r>
              <a:rPr lang="en" sz="3600" dirty="0">
                <a:solidFill>
                  <a:schemeClr val="dk1"/>
                </a:solidFill>
              </a:rPr>
              <a:t>: Visualization of the 31 ASVs determined to be significantly differentialy abudant compared to “Non-bleached + Ambient” samples by DESEq2. </a:t>
            </a:r>
            <a:r>
              <a:rPr lang="en" sz="3600" b="1" dirty="0">
                <a:solidFill>
                  <a:schemeClr val="dk1"/>
                </a:solidFill>
              </a:rPr>
              <a:t>(A) </a:t>
            </a:r>
            <a:r>
              <a:rPr lang="en" sz="3600" dirty="0">
                <a:solidFill>
                  <a:schemeClr val="dk1"/>
                </a:solidFill>
              </a:rPr>
              <a:t>Dotplot of the log2 fold-change values for the 31 ASVs for the 3 coral stress treatments. Each dot represents a given ASV in a given treatment. Dot height on the y-axis and color correspond to l2fc values. Error bars depict the standard error of each l2fc value calculated by DESEq2. Dot size corresponds to mean raw abundance. Each ASV is labeled according to it’s Class, Family, and Genus_OTUNumber on the x axis. </a:t>
            </a:r>
            <a:r>
              <a:rPr lang="en" sz="3600" b="1" dirty="0">
                <a:solidFill>
                  <a:schemeClr val="dk1"/>
                </a:solidFill>
              </a:rPr>
              <a:t>(B) and (C) </a:t>
            </a:r>
            <a:r>
              <a:rPr lang="en" sz="3600" dirty="0">
                <a:solidFill>
                  <a:schemeClr val="dk1"/>
                </a:solidFill>
              </a:rPr>
              <a:t>Boxplots of the relative abundance of significant ASVs enriched </a:t>
            </a:r>
            <a:r>
              <a:rPr lang="en" sz="3600" b="1" dirty="0">
                <a:solidFill>
                  <a:schemeClr val="dk1"/>
                </a:solidFill>
              </a:rPr>
              <a:t>(B) </a:t>
            </a:r>
            <a:r>
              <a:rPr lang="en" sz="3600" dirty="0">
                <a:solidFill>
                  <a:schemeClr val="dk1"/>
                </a:solidFill>
              </a:rPr>
              <a:t>or depleted </a:t>
            </a:r>
            <a:r>
              <a:rPr lang="en" sz="3600" b="1" dirty="0">
                <a:solidFill>
                  <a:schemeClr val="dk1"/>
                </a:solidFill>
              </a:rPr>
              <a:t>(C)</a:t>
            </a:r>
            <a:r>
              <a:rPr lang="en" sz="3600" dirty="0">
                <a:solidFill>
                  <a:schemeClr val="dk1"/>
                </a:solidFill>
              </a:rPr>
              <a:t> in any of the 3 coral stress treatments. Each plot is labeled accordig to the ASV family, genus, and number. Relative abundance was derived from the non-subsampled, raw abundance data used in DESEq2. Plots are seperated into labled columns indicating ehich treatment(s) ASVs are enriched in.</a:t>
            </a:r>
            <a:endParaRPr sz="3600" dirty="0">
              <a:solidFill>
                <a:schemeClr val="dk1"/>
              </a:solidFill>
            </a:endParaRPr>
          </a:p>
        </p:txBody>
      </p:sp>
      <p:pic>
        <p:nvPicPr>
          <p:cNvPr id="5" name="Picture 4" descr="Graphical user interface, application&#10;&#10;Description automatically generated">
            <a:extLst>
              <a:ext uri="{FF2B5EF4-FFF2-40B4-BE49-F238E27FC236}">
                <a16:creationId xmlns:a16="http://schemas.microsoft.com/office/drawing/2014/main" id="{64A39484-DC89-C406-472E-1A9C5E8E6065}"/>
              </a:ext>
            </a:extLst>
          </p:cNvPr>
          <p:cNvPicPr>
            <a:picLocks noChangeAspect="1"/>
          </p:cNvPicPr>
          <p:nvPr/>
        </p:nvPicPr>
        <p:blipFill>
          <a:blip r:embed="rId4"/>
          <a:stretch>
            <a:fillRect/>
          </a:stretch>
        </p:blipFill>
        <p:spPr>
          <a:xfrm rot="16200000">
            <a:off x="3193781" y="-3193781"/>
            <a:ext cx="13667302" cy="20054866"/>
          </a:xfrm>
          <a:prstGeom prst="rect">
            <a:avLst/>
          </a:prstGeom>
        </p:spPr>
      </p:pic>
      <p:sp>
        <p:nvSpPr>
          <p:cNvPr id="4" name="TextBox 3">
            <a:extLst>
              <a:ext uri="{FF2B5EF4-FFF2-40B4-BE49-F238E27FC236}">
                <a16:creationId xmlns:a16="http://schemas.microsoft.com/office/drawing/2014/main" id="{220CB746-147F-A6E7-F9DC-E3290323C1A6}"/>
              </a:ext>
            </a:extLst>
          </p:cNvPr>
          <p:cNvSpPr txBox="1"/>
          <p:nvPr/>
        </p:nvSpPr>
        <p:spPr>
          <a:xfrm rot="16200000">
            <a:off x="-24830" y="12507947"/>
            <a:ext cx="1219200" cy="1077218"/>
          </a:xfrm>
          <a:prstGeom prst="rect">
            <a:avLst/>
          </a:prstGeom>
          <a:noFill/>
        </p:spPr>
        <p:txBody>
          <a:bodyPr wrap="square" rtlCol="0">
            <a:spAutoFit/>
          </a:bodyPr>
          <a:lstStyle/>
          <a:p>
            <a:r>
              <a:rPr lang="en-US" sz="6400" dirty="0"/>
              <a:t>B</a:t>
            </a:r>
          </a:p>
        </p:txBody>
      </p:sp>
      <p:sp>
        <p:nvSpPr>
          <p:cNvPr id="11" name="TextBox 10">
            <a:extLst>
              <a:ext uri="{FF2B5EF4-FFF2-40B4-BE49-F238E27FC236}">
                <a16:creationId xmlns:a16="http://schemas.microsoft.com/office/drawing/2014/main" id="{837B725C-65A8-312F-D7B0-190D40ACF4FF}"/>
              </a:ext>
            </a:extLst>
          </p:cNvPr>
          <p:cNvSpPr txBox="1"/>
          <p:nvPr/>
        </p:nvSpPr>
        <p:spPr>
          <a:xfrm rot="16200000">
            <a:off x="10592372" y="12507947"/>
            <a:ext cx="1219200" cy="1077218"/>
          </a:xfrm>
          <a:prstGeom prst="rect">
            <a:avLst/>
          </a:prstGeom>
          <a:noFill/>
        </p:spPr>
        <p:txBody>
          <a:bodyPr wrap="square" rtlCol="0">
            <a:spAutoFit/>
          </a:bodyPr>
          <a:lstStyle/>
          <a:p>
            <a:r>
              <a:rPr lang="en-US" sz="6400" dirty="0"/>
              <a:t>C</a:t>
            </a:r>
          </a:p>
        </p:txBody>
      </p:sp>
      <p:sp>
        <p:nvSpPr>
          <p:cNvPr id="13" name="TextBox 12">
            <a:extLst>
              <a:ext uri="{FF2B5EF4-FFF2-40B4-BE49-F238E27FC236}">
                <a16:creationId xmlns:a16="http://schemas.microsoft.com/office/drawing/2014/main" id="{552A8021-D183-3525-E0F7-EF2FF4FBB6E0}"/>
              </a:ext>
            </a:extLst>
          </p:cNvPr>
          <p:cNvSpPr txBox="1"/>
          <p:nvPr/>
        </p:nvSpPr>
        <p:spPr>
          <a:xfrm rot="16200000">
            <a:off x="-24832" y="35427793"/>
            <a:ext cx="1219200" cy="1077218"/>
          </a:xfrm>
          <a:prstGeom prst="rect">
            <a:avLst/>
          </a:prstGeom>
          <a:noFill/>
        </p:spPr>
        <p:txBody>
          <a:bodyPr wrap="square" rtlCol="0">
            <a:spAutoFit/>
          </a:bodyPr>
          <a:lstStyle/>
          <a:p>
            <a:r>
              <a:rPr lang="en-US" sz="6400" dirty="0"/>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16579466" y="8195378"/>
            <a:ext cx="60590932" cy="24294400"/>
          </a:xfrm>
          <a:prstGeom prst="rect">
            <a:avLst/>
          </a:prstGeom>
        </p:spPr>
        <p:txBody>
          <a:bodyPr spcFirstLastPara="1" wrap="square" lIns="650132" tIns="650132" rIns="650132" bIns="650132" anchor="t" anchorCtr="0">
            <a:normAutofit/>
          </a:bodyPr>
          <a:lstStyle/>
          <a:p>
            <a:pPr marL="0" indent="0" algn="ctr">
              <a:spcAft>
                <a:spcPts val="8532"/>
              </a:spcAft>
              <a:buNone/>
            </a:pPr>
            <a:r>
              <a:rPr lang="en" sz="17598" dirty="0"/>
              <a:t>Supplemental figures</a:t>
            </a:r>
            <a:endParaRPr sz="1759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1769715"/>
            </a:xfrm>
            <a:prstGeom prst="rect">
              <a:avLst/>
            </a:prstGeom>
            <a:noFill/>
          </p:spPr>
          <p:txBody>
            <a:bodyPr wrap="square" rtlCol="0">
              <a:spAutoFit/>
            </a:bodyPr>
            <a:lstStyle/>
            <a:p>
              <a:pPr algn="ctr"/>
              <a:r>
                <a:rPr lang="en-US" sz="112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1769715"/>
            </a:xfrm>
            <a:prstGeom prst="rect">
              <a:avLst/>
            </a:prstGeom>
            <a:noFill/>
          </p:spPr>
          <p:txBody>
            <a:bodyPr wrap="square" rtlCol="0">
              <a:spAutoFit/>
            </a:bodyPr>
            <a:lstStyle/>
            <a:p>
              <a:pPr algn="ctr"/>
              <a:r>
                <a:rPr lang="en-US" sz="112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6251</TotalTime>
  <Words>1296</Words>
  <Application>Microsoft Office PowerPoint</Application>
  <PresentationFormat>Custom</PresentationFormat>
  <Paragraphs>36</Paragraphs>
  <Slides>18</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lpstr>S10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26</cp:revision>
  <dcterms:modified xsi:type="dcterms:W3CDTF">2022-08-09T19:47:27Z</dcterms:modified>
</cp:coreProperties>
</file>